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300" r:id="rId2"/>
    <p:sldId id="404" r:id="rId3"/>
    <p:sldId id="395" r:id="rId4"/>
    <p:sldId id="405" r:id="rId5"/>
    <p:sldId id="401" r:id="rId6"/>
    <p:sldId id="396" r:id="rId7"/>
    <p:sldId id="406" r:id="rId8"/>
    <p:sldId id="397" r:id="rId9"/>
    <p:sldId id="387" r:id="rId10"/>
    <p:sldId id="270" r:id="rId11"/>
  </p:sldIdLst>
  <p:sldSz cx="10688638" cy="7562850"/>
  <p:notesSz cx="6797675" cy="9926638"/>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4">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71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4" autoAdjust="0"/>
    <p:restoredTop sz="94660"/>
  </p:normalViewPr>
  <p:slideViewPr>
    <p:cSldViewPr snapToGrid="0" snapToObjects="1">
      <p:cViewPr>
        <p:scale>
          <a:sx n="10" d="100"/>
          <a:sy n="10" d="100"/>
        </p:scale>
        <p:origin x="3456" y="1836"/>
      </p:cViewPr>
      <p:guideLst>
        <p:guide orient="horz" pos="2374"/>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6F5331-E595-4985-B5E2-3809174E13D4}" type="datetimeFigureOut">
              <a:rPr lang="en-GB" smtClean="0"/>
              <a:t>22/01/2016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9151E59-7894-4E6F-A9C6-A4E753135BE9}" type="slidenum">
              <a:rPr lang="en-GB" smtClean="0"/>
              <a:t>‹#›</a:t>
            </a:fld>
            <a:endParaRPr lang="en-GB"/>
          </a:p>
        </p:txBody>
      </p:sp>
    </p:spTree>
    <p:extLst>
      <p:ext uri="{BB962C8B-B14F-4D97-AF65-F5344CB8AC3E}">
        <p14:creationId xmlns:p14="http://schemas.microsoft.com/office/powerpoint/2010/main" val="2733238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Title Slide">
    <p:spTree>
      <p:nvGrpSpPr>
        <p:cNvPr id="1" name=""/>
        <p:cNvGrpSpPr/>
        <p:nvPr/>
      </p:nvGrpSpPr>
      <p:grpSpPr>
        <a:xfrm>
          <a:off x="0" y="0"/>
          <a:ext cx="0" cy="0"/>
          <a:chOff x="0" y="0"/>
          <a:chExt cx="0" cy="0"/>
        </a:xfrm>
      </p:grpSpPr>
      <p:pic>
        <p:nvPicPr>
          <p:cNvPr id="3" name="Picture 2" descr="cover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93345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Title Slide - Kids">
    <p:spTree>
      <p:nvGrpSpPr>
        <p:cNvPr id="1" name=""/>
        <p:cNvGrpSpPr/>
        <p:nvPr/>
      </p:nvGrpSpPr>
      <p:grpSpPr>
        <a:xfrm>
          <a:off x="0" y="0"/>
          <a:ext cx="0" cy="0"/>
          <a:chOff x="0" y="0"/>
          <a:chExt cx="0" cy="0"/>
        </a:xfrm>
      </p:grpSpPr>
      <p:pic>
        <p:nvPicPr>
          <p:cNvPr id="7" name="Picture 6" descr="cover1.jp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260422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Title Slide - Women">
    <p:spTree>
      <p:nvGrpSpPr>
        <p:cNvPr id="1" name=""/>
        <p:cNvGrpSpPr/>
        <p:nvPr/>
      </p:nvGrpSpPr>
      <p:grpSpPr>
        <a:xfrm>
          <a:off x="0" y="0"/>
          <a:ext cx="0" cy="0"/>
          <a:chOff x="0" y="0"/>
          <a:chExt cx="0" cy="0"/>
        </a:xfrm>
      </p:grpSpPr>
      <p:pic>
        <p:nvPicPr>
          <p:cNvPr id="7" name="Picture 6" descr="cover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411934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 Huddle">
    <p:spTree>
      <p:nvGrpSpPr>
        <p:cNvPr id="1" name=""/>
        <p:cNvGrpSpPr/>
        <p:nvPr/>
      </p:nvGrpSpPr>
      <p:grpSpPr>
        <a:xfrm>
          <a:off x="0" y="0"/>
          <a:ext cx="0" cy="0"/>
          <a:chOff x="0" y="0"/>
          <a:chExt cx="0" cy="0"/>
        </a:xfrm>
      </p:grpSpPr>
      <p:pic>
        <p:nvPicPr>
          <p:cNvPr id="3" name="Picture 2" descr="cove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320339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Title Slide - England">
    <p:spTree>
      <p:nvGrpSpPr>
        <p:cNvPr id="1" name=""/>
        <p:cNvGrpSpPr/>
        <p:nvPr/>
      </p:nvGrpSpPr>
      <p:grpSpPr>
        <a:xfrm>
          <a:off x="0" y="0"/>
          <a:ext cx="0" cy="0"/>
          <a:chOff x="0" y="0"/>
          <a:chExt cx="0" cy="0"/>
        </a:xfrm>
      </p:grpSpPr>
      <p:pic>
        <p:nvPicPr>
          <p:cNvPr id="3" name="Picture 2" descr="cover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342023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Slide - Men">
    <p:spTree>
      <p:nvGrpSpPr>
        <p:cNvPr id="1" name=""/>
        <p:cNvGrpSpPr/>
        <p:nvPr/>
      </p:nvGrpSpPr>
      <p:grpSpPr>
        <a:xfrm>
          <a:off x="0" y="0"/>
          <a:ext cx="0" cy="0"/>
          <a:chOff x="0" y="0"/>
          <a:chExt cx="0" cy="0"/>
        </a:xfrm>
      </p:grpSpPr>
      <p:pic>
        <p:nvPicPr>
          <p:cNvPr id="3" name="Picture 2" descr="cover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3877559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txBox="1">
            <a:spLocks/>
          </p:cNvSpPr>
          <p:nvPr userDrawn="1"/>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endParaRPr lang="en-US" sz="1600" b="1" i="0" dirty="0">
              <a:solidFill>
                <a:schemeClr val="bg1"/>
              </a:solidFill>
              <a:latin typeface="Arial"/>
              <a:cs typeface="Arial"/>
            </a:endParaRPr>
          </a:p>
        </p:txBody>
      </p:sp>
      <p:sp>
        <p:nvSpPr>
          <p:cNvPr id="3" name="Title 1"/>
          <p:cNvSpPr txBox="1">
            <a:spLocks/>
          </p:cNvSpPr>
          <p:nvPr userDrawn="1"/>
        </p:nvSpPr>
        <p:spPr>
          <a:xfrm>
            <a:off x="560608" y="270423"/>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endParaRPr lang="en-US" sz="1600" b="1" i="0" dirty="0">
              <a:solidFill>
                <a:schemeClr val="bg1"/>
              </a:solidFill>
              <a:latin typeface="Arial"/>
              <a:cs typeface="Arial"/>
            </a:endParaRPr>
          </a:p>
        </p:txBody>
      </p:sp>
      <p:sp>
        <p:nvSpPr>
          <p:cNvPr id="5" name="TextBox 4"/>
          <p:cNvSpPr txBox="1"/>
          <p:nvPr userDrawn="1"/>
        </p:nvSpPr>
        <p:spPr>
          <a:xfrm>
            <a:off x="560608" y="1465385"/>
            <a:ext cx="9216438" cy="276999"/>
          </a:xfrm>
          <a:prstGeom prst="rect">
            <a:avLst/>
          </a:prstGeom>
          <a:noFill/>
        </p:spPr>
        <p:txBody>
          <a:bodyPr wrap="square" rtlCol="0">
            <a:spAutoFit/>
          </a:bodyPr>
          <a:lstStyle/>
          <a:p>
            <a:pPr marL="171450" indent="-171450">
              <a:buFont typeface="Arial" pitchFamily="34" charset="0"/>
              <a:buChar char="•"/>
            </a:pPr>
            <a:endParaRPr lang="en-GB" sz="1200" dirty="0">
              <a:solidFill>
                <a:schemeClr val="tx1"/>
              </a:solidFill>
              <a:latin typeface="Georgia" pitchFamily="18" charset="0"/>
            </a:endParaRPr>
          </a:p>
        </p:txBody>
      </p:sp>
    </p:spTree>
    <p:extLst>
      <p:ext uri="{BB962C8B-B14F-4D97-AF65-F5344CB8AC3E}">
        <p14:creationId xmlns:p14="http://schemas.microsoft.com/office/powerpoint/2010/main" val="1017892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1930"/>
        </a:solidFill>
        <a:effectLst/>
      </p:bgPr>
    </p:bg>
    <p:spTree>
      <p:nvGrpSpPr>
        <p:cNvPr id="1" name=""/>
        <p:cNvGrpSpPr/>
        <p:nvPr/>
      </p:nvGrpSpPr>
      <p:grpSpPr>
        <a:xfrm>
          <a:off x="0" y="0"/>
          <a:ext cx="0" cy="0"/>
          <a:chOff x="0" y="0"/>
          <a:chExt cx="0" cy="0"/>
        </a:xfrm>
      </p:grpSpPr>
      <p:pic>
        <p:nvPicPr>
          <p:cNvPr id="2" name="Picture 1" descr="back3.jp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
        <p:nvSpPr>
          <p:cNvPr id="3" name="Title 1"/>
          <p:cNvSpPr txBox="1">
            <a:spLocks/>
          </p:cNvSpPr>
          <p:nvPr userDrawn="1"/>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endParaRPr lang="en-US" sz="1600" b="1" i="0" dirty="0">
              <a:solidFill>
                <a:schemeClr val="bg1"/>
              </a:solidFill>
              <a:latin typeface="Arial"/>
              <a:cs typeface="Arial"/>
            </a:endParaRPr>
          </a:p>
        </p:txBody>
      </p:sp>
      <p:sp>
        <p:nvSpPr>
          <p:cNvPr id="4" name="Title 1"/>
          <p:cNvSpPr txBox="1">
            <a:spLocks/>
          </p:cNvSpPr>
          <p:nvPr userDrawn="1"/>
        </p:nvSpPr>
        <p:spPr>
          <a:xfrm>
            <a:off x="654392" y="3759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endParaRPr lang="en-US" sz="1600" b="1" i="0" dirty="0">
              <a:solidFill>
                <a:schemeClr val="bg1"/>
              </a:solidFill>
              <a:latin typeface="Arial"/>
              <a:cs typeface="Arial"/>
            </a:endParaRPr>
          </a:p>
        </p:txBody>
      </p:sp>
      <p:sp>
        <p:nvSpPr>
          <p:cNvPr id="5" name="TextBox 4"/>
          <p:cNvSpPr txBox="1"/>
          <p:nvPr userDrawn="1"/>
        </p:nvSpPr>
        <p:spPr>
          <a:xfrm>
            <a:off x="501992" y="282145"/>
            <a:ext cx="8524777" cy="338554"/>
          </a:xfrm>
          <a:prstGeom prst="rect">
            <a:avLst/>
          </a:prstGeom>
          <a:noFill/>
        </p:spPr>
        <p:txBody>
          <a:bodyPr wrap="square" rtlCol="0">
            <a:spAutoFit/>
          </a:bodyPr>
          <a:lstStyle/>
          <a:p>
            <a:endParaRPr lang="en-GB"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78595821"/>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2" r:id="rId4"/>
    <p:sldLayoutId id="2147483651" r:id="rId5"/>
    <p:sldLayoutId id="2147483653" r:id="rId6"/>
    <p:sldLayoutId id="2147483655" r:id="rId7"/>
  </p:sldLayoutIdLst>
  <p:timing>
    <p:tnLst>
      <p:par>
        <p:cTn id="1" dur="indefinite" restart="never" nodeType="tmRoot"/>
      </p:par>
    </p:tnLst>
  </p:timing>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icketmaster.co.u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schemeClr val="bg1"/>
                </a:solidFill>
                <a:latin typeface="Arial"/>
                <a:cs typeface="Arial"/>
              </a:rPr>
              <a:t>TICKET PRICING</a:t>
            </a:r>
            <a:endParaRPr lang="en-US" sz="1600" b="1" i="0" dirty="0">
              <a:solidFill>
                <a:schemeClr val="bg1"/>
              </a:solidFill>
              <a:latin typeface="Arial"/>
              <a:cs typeface="Arial"/>
            </a:endParaRPr>
          </a:p>
        </p:txBody>
      </p:sp>
      <p:sp>
        <p:nvSpPr>
          <p:cNvPr id="4" name="Rectangle 3"/>
          <p:cNvSpPr/>
          <p:nvPr/>
        </p:nvSpPr>
        <p:spPr>
          <a:xfrm>
            <a:off x="336137" y="1235035"/>
            <a:ext cx="10010899" cy="3170099"/>
          </a:xfrm>
          <a:prstGeom prst="rect">
            <a:avLst/>
          </a:prstGeom>
        </p:spPr>
        <p:txBody>
          <a:bodyPr wrap="square">
            <a:spAutoFit/>
          </a:bodyPr>
          <a:lstStyle/>
          <a:p>
            <a:pPr lvl="0"/>
            <a:endParaRPr lang="en-GB" sz="1200" b="1" dirty="0" smtClean="0">
              <a:solidFill>
                <a:prstClr val="black"/>
              </a:solidFill>
              <a:latin typeface="Georgia" pitchFamily="18" charset="0"/>
            </a:endParaRPr>
          </a:p>
          <a:p>
            <a:pPr lvl="0"/>
            <a:endParaRPr lang="en-GB" sz="1400" b="1" dirty="0">
              <a:solidFill>
                <a:prstClr val="black"/>
              </a:solidFill>
              <a:latin typeface="Georgia" pitchFamily="18" charset="0"/>
            </a:endParaRPr>
          </a:p>
          <a:p>
            <a:pPr lvl="0"/>
            <a:r>
              <a:rPr lang="en-GB" sz="1400" b="1" dirty="0" smtClean="0">
                <a:solidFill>
                  <a:prstClr val="black"/>
                </a:solidFill>
                <a:latin typeface="Georgia" pitchFamily="18" charset="0"/>
              </a:rPr>
              <a:t>Ticket Prices:</a:t>
            </a:r>
          </a:p>
          <a:p>
            <a:pPr lvl="0"/>
            <a:endParaRPr lang="en-GB" sz="1400" b="1" dirty="0" smtClean="0">
              <a:solidFill>
                <a:prstClr val="black"/>
              </a:solidFill>
              <a:latin typeface="Georgia" pitchFamily="18" charset="0"/>
            </a:endParaRPr>
          </a:p>
          <a:p>
            <a:pPr lvl="0"/>
            <a:r>
              <a:rPr lang="en-GB" sz="1400" b="1" dirty="0" smtClean="0">
                <a:solidFill>
                  <a:prstClr val="black"/>
                </a:solidFill>
                <a:latin typeface="Georgia" pitchFamily="18" charset="0"/>
              </a:rPr>
              <a:t>Pool Stages - </a:t>
            </a:r>
            <a:r>
              <a:rPr lang="en-GB" sz="1400" dirty="0" smtClean="0">
                <a:solidFill>
                  <a:prstClr val="black"/>
                </a:solidFill>
                <a:latin typeface="Georgia" pitchFamily="18" charset="0"/>
              </a:rPr>
              <a:t>£10 for Adults, Juniors £5</a:t>
            </a:r>
          </a:p>
          <a:p>
            <a:pPr lvl="0"/>
            <a:r>
              <a:rPr lang="en-GB" sz="1400" b="1" dirty="0" smtClean="0">
                <a:solidFill>
                  <a:prstClr val="black"/>
                </a:solidFill>
                <a:latin typeface="Georgia" pitchFamily="18" charset="0"/>
              </a:rPr>
              <a:t>Semi-finals - </a:t>
            </a:r>
            <a:r>
              <a:rPr lang="en-GB" sz="1400" dirty="0" smtClean="0">
                <a:solidFill>
                  <a:prstClr val="black"/>
                </a:solidFill>
                <a:latin typeface="Georgia" pitchFamily="18" charset="0"/>
              </a:rPr>
              <a:t>£15 for Adults, Juniors £5</a:t>
            </a:r>
          </a:p>
          <a:p>
            <a:pPr lvl="0"/>
            <a:r>
              <a:rPr lang="en-GB" sz="1400" b="1" dirty="0" smtClean="0">
                <a:solidFill>
                  <a:prstClr val="black"/>
                </a:solidFill>
                <a:latin typeface="Georgia" pitchFamily="18" charset="0"/>
              </a:rPr>
              <a:t>Finals - </a:t>
            </a:r>
            <a:r>
              <a:rPr lang="en-GB" sz="1400" dirty="0" smtClean="0">
                <a:solidFill>
                  <a:prstClr val="black"/>
                </a:solidFill>
                <a:latin typeface="Georgia" pitchFamily="18" charset="0"/>
              </a:rPr>
              <a:t>£25 &amp; £20 for Adults, Juniors £5</a:t>
            </a:r>
          </a:p>
          <a:p>
            <a:pPr lvl="0"/>
            <a:endParaRPr lang="en-GB" sz="1400" b="1" dirty="0">
              <a:solidFill>
                <a:prstClr val="black"/>
              </a:solidFill>
              <a:latin typeface="Georgia" pitchFamily="18" charset="0"/>
            </a:endParaRPr>
          </a:p>
          <a:p>
            <a:pPr lvl="0"/>
            <a:r>
              <a:rPr lang="en-GB" sz="1400" dirty="0" smtClean="0">
                <a:solidFill>
                  <a:prstClr val="black"/>
                </a:solidFill>
                <a:latin typeface="Georgia" pitchFamily="18" charset="0"/>
              </a:rPr>
              <a:t>Tournament price structure offers value for money, whilst positioning the finals as the pinnacle of the tournament</a:t>
            </a:r>
            <a:r>
              <a:rPr lang="en-GB" sz="1200" dirty="0" smtClean="0">
                <a:solidFill>
                  <a:prstClr val="black"/>
                </a:solidFill>
                <a:latin typeface="Georgia" pitchFamily="18" charset="0"/>
              </a:rPr>
              <a:t>.</a:t>
            </a:r>
          </a:p>
          <a:p>
            <a:pPr lvl="0"/>
            <a:endParaRPr lang="en-GB" sz="1400" dirty="0">
              <a:solidFill>
                <a:prstClr val="black"/>
              </a:solidFill>
              <a:latin typeface="Georgia" pitchFamily="18" charset="0"/>
            </a:endParaRPr>
          </a:p>
          <a:p>
            <a:pPr lvl="0"/>
            <a:r>
              <a:rPr lang="en-GB" sz="1400" dirty="0" smtClean="0">
                <a:solidFill>
                  <a:prstClr val="black"/>
                </a:solidFill>
                <a:latin typeface="Georgia" pitchFamily="18" charset="0"/>
              </a:rPr>
              <a:t>On Sale now through </a:t>
            </a:r>
            <a:r>
              <a:rPr lang="en-GB" sz="1400" dirty="0" smtClean="0">
                <a:solidFill>
                  <a:prstClr val="black"/>
                </a:solidFill>
                <a:latin typeface="Georgia" pitchFamily="18" charset="0"/>
                <a:hlinkClick r:id="rId2"/>
              </a:rPr>
              <a:t>www.ticketmaster.co.uk</a:t>
            </a:r>
            <a:endParaRPr lang="en-GB" sz="1400" dirty="0" smtClean="0">
              <a:solidFill>
                <a:prstClr val="black"/>
              </a:solidFill>
              <a:latin typeface="Georgia" pitchFamily="18" charset="0"/>
            </a:endParaRPr>
          </a:p>
          <a:p>
            <a:pPr lvl="0"/>
            <a:r>
              <a:rPr lang="en-GB" sz="1400" dirty="0" smtClean="0">
                <a:solidFill>
                  <a:prstClr val="black"/>
                </a:solidFill>
                <a:latin typeface="Georgia" pitchFamily="18" charset="0"/>
              </a:rPr>
              <a:t>Clubs and Schools to be provided with Group Order forms and tickets on consignment. On a request basis.</a:t>
            </a:r>
          </a:p>
          <a:p>
            <a:pPr lvl="0"/>
            <a:endParaRPr lang="en-GB" sz="1200" b="1" dirty="0" smtClean="0">
              <a:solidFill>
                <a:prstClr val="black"/>
              </a:solidFill>
              <a:latin typeface="Georgia" pitchFamily="18" charset="0"/>
            </a:endParaRPr>
          </a:p>
          <a:p>
            <a:pPr lvl="0"/>
            <a:endParaRPr lang="en-GB" sz="1200" dirty="0">
              <a:solidFill>
                <a:prstClr val="black"/>
              </a:solidFill>
              <a:latin typeface="Georgia" pitchFamily="18" charset="0"/>
            </a:endParaRPr>
          </a:p>
          <a:p>
            <a:pPr lvl="0"/>
            <a:endParaRPr lang="en-GB" sz="1200" dirty="0">
              <a:solidFill>
                <a:prstClr val="black"/>
              </a:solidFill>
              <a:latin typeface="Georgia" pitchFamily="18" charset="0"/>
            </a:endParaRPr>
          </a:p>
        </p:txBody>
      </p:sp>
    </p:spTree>
    <p:extLst>
      <p:ext uri="{BB962C8B-B14F-4D97-AF65-F5344CB8AC3E}">
        <p14:creationId xmlns:p14="http://schemas.microsoft.com/office/powerpoint/2010/main" val="404323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688638" cy="7558361"/>
          </a:xfrm>
          <a:prstGeom prst="rect">
            <a:avLst/>
          </a:prstGeom>
        </p:spPr>
      </p:pic>
    </p:spTree>
    <p:extLst>
      <p:ext uri="{BB962C8B-B14F-4D97-AF65-F5344CB8AC3E}">
        <p14:creationId xmlns:p14="http://schemas.microsoft.com/office/powerpoint/2010/main" val="297537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schemeClr val="bg1"/>
                </a:solidFill>
                <a:latin typeface="Arial"/>
                <a:cs typeface="Arial"/>
              </a:rPr>
              <a:t>MEDIA STRATEGY</a:t>
            </a:r>
            <a:endParaRPr lang="en-US" sz="1600" b="1" i="0" dirty="0">
              <a:solidFill>
                <a:schemeClr val="bg1"/>
              </a:solidFill>
              <a:latin typeface="Arial"/>
              <a:cs typeface="Arial"/>
            </a:endParaRPr>
          </a:p>
        </p:txBody>
      </p:sp>
      <p:sp>
        <p:nvSpPr>
          <p:cNvPr id="4" name="Rectangle 3"/>
          <p:cNvSpPr/>
          <p:nvPr/>
        </p:nvSpPr>
        <p:spPr>
          <a:xfrm>
            <a:off x="336137" y="1235035"/>
            <a:ext cx="10010899" cy="4339650"/>
          </a:xfrm>
          <a:prstGeom prst="rect">
            <a:avLst/>
          </a:prstGeom>
        </p:spPr>
        <p:txBody>
          <a:bodyPr wrap="square">
            <a:spAutoFit/>
          </a:bodyPr>
          <a:lstStyle/>
          <a:p>
            <a:pPr lvl="0"/>
            <a:r>
              <a:rPr lang="en-GB" sz="1400" b="1" dirty="0" smtClean="0">
                <a:solidFill>
                  <a:prstClr val="black"/>
                </a:solidFill>
                <a:latin typeface="Georgia" pitchFamily="18" charset="0"/>
              </a:rPr>
              <a:t>Print </a:t>
            </a:r>
            <a:endParaRPr lang="en-GB" sz="1400" b="1" dirty="0">
              <a:solidFill>
                <a:prstClr val="black"/>
              </a:solidFill>
              <a:latin typeface="Georgia" pitchFamily="18" charset="0"/>
            </a:endParaRPr>
          </a:p>
          <a:p>
            <a:pPr marL="171450" lvl="0" indent="-171450">
              <a:buFont typeface="Arial" panose="020B0604020202020204" pitchFamily="34" charset="0"/>
              <a:buChar char="•"/>
            </a:pPr>
            <a:r>
              <a:rPr lang="en-GB" sz="1400" dirty="0" smtClean="0">
                <a:solidFill>
                  <a:prstClr val="black"/>
                </a:solidFill>
                <a:latin typeface="Georgia" pitchFamily="18" charset="0"/>
              </a:rPr>
              <a:t>Focus on the print outlets that have served us well previously, the </a:t>
            </a:r>
          </a:p>
          <a:p>
            <a:pPr marL="171450" lvl="0" indent="-171450">
              <a:buFont typeface="Arial" panose="020B0604020202020204" pitchFamily="34" charset="0"/>
              <a:buChar char="•"/>
            </a:pPr>
            <a:r>
              <a:rPr lang="en-GB" sz="1400" dirty="0" smtClean="0">
                <a:solidFill>
                  <a:prstClr val="black"/>
                </a:solidFill>
                <a:latin typeface="Georgia" pitchFamily="18" charset="0"/>
              </a:rPr>
              <a:t>Metro</a:t>
            </a:r>
          </a:p>
          <a:p>
            <a:pPr marL="171450" lvl="0" indent="-171450">
              <a:buFont typeface="Arial" panose="020B0604020202020204" pitchFamily="34" charset="0"/>
              <a:buChar char="•"/>
            </a:pPr>
            <a:r>
              <a:rPr lang="en-GB" sz="1400" dirty="0" smtClean="0">
                <a:solidFill>
                  <a:prstClr val="black"/>
                </a:solidFill>
                <a:latin typeface="Georgia" pitchFamily="18" charset="0"/>
              </a:rPr>
              <a:t>Daily Telegraph</a:t>
            </a:r>
          </a:p>
          <a:p>
            <a:pPr marL="171450" lvl="0" indent="-171450">
              <a:buFont typeface="Arial" panose="020B0604020202020204" pitchFamily="34" charset="0"/>
              <a:buChar char="•"/>
            </a:pPr>
            <a:r>
              <a:rPr lang="en-GB" sz="1400" dirty="0" smtClean="0">
                <a:solidFill>
                  <a:prstClr val="black"/>
                </a:solidFill>
                <a:latin typeface="Georgia" pitchFamily="18" charset="0"/>
              </a:rPr>
              <a:t>Sport Magazine</a:t>
            </a:r>
          </a:p>
          <a:p>
            <a:pPr marL="171450" lvl="0" indent="-171450">
              <a:buFont typeface="Arial" panose="020B0604020202020204" pitchFamily="34" charset="0"/>
              <a:buChar char="•"/>
            </a:pPr>
            <a:r>
              <a:rPr lang="en-GB" sz="1400" dirty="0" smtClean="0">
                <a:solidFill>
                  <a:prstClr val="black"/>
                </a:solidFill>
                <a:latin typeface="Georgia" pitchFamily="18" charset="0"/>
              </a:rPr>
              <a:t>Local Press </a:t>
            </a:r>
          </a:p>
          <a:p>
            <a:pPr lvl="0"/>
            <a:endParaRPr lang="en-GB" sz="1400" dirty="0" smtClean="0">
              <a:solidFill>
                <a:prstClr val="black"/>
              </a:solidFill>
              <a:latin typeface="Georgia" pitchFamily="18" charset="0"/>
            </a:endParaRPr>
          </a:p>
          <a:p>
            <a:pPr lvl="0"/>
            <a:r>
              <a:rPr lang="en-GB" sz="1400" dirty="0" smtClean="0">
                <a:solidFill>
                  <a:prstClr val="black"/>
                </a:solidFill>
                <a:latin typeface="Georgia" pitchFamily="18" charset="0"/>
              </a:rPr>
              <a:t>Additional outlets for 2016</a:t>
            </a:r>
          </a:p>
          <a:p>
            <a:pPr marL="171450" lvl="0" indent="-171450">
              <a:buFont typeface="Arial" panose="020B0604020202020204" pitchFamily="34" charset="0"/>
              <a:buChar char="•"/>
            </a:pPr>
            <a:r>
              <a:rPr lang="en-GB" sz="1400" dirty="0" smtClean="0">
                <a:solidFill>
                  <a:prstClr val="black"/>
                </a:solidFill>
                <a:latin typeface="Georgia" pitchFamily="18" charset="0"/>
              </a:rPr>
              <a:t>Time Out</a:t>
            </a:r>
          </a:p>
          <a:p>
            <a:pPr lvl="0"/>
            <a:endParaRPr lang="en-GB" sz="1400" b="1" dirty="0" smtClean="0">
              <a:solidFill>
                <a:prstClr val="black"/>
              </a:solidFill>
              <a:latin typeface="Georgia" pitchFamily="18" charset="0"/>
            </a:endParaRPr>
          </a:p>
          <a:p>
            <a:pPr lvl="0"/>
            <a:r>
              <a:rPr lang="en-GB" sz="1400" b="1" dirty="0" smtClean="0">
                <a:solidFill>
                  <a:prstClr val="black"/>
                </a:solidFill>
                <a:latin typeface="Georgia" pitchFamily="18" charset="0"/>
              </a:rPr>
              <a:t>Outdoor</a:t>
            </a:r>
          </a:p>
          <a:p>
            <a:pPr marL="171450" lvl="0" indent="-171450">
              <a:buFont typeface="Arial" panose="020B0604020202020204" pitchFamily="34" charset="0"/>
              <a:buChar char="•"/>
            </a:pPr>
            <a:r>
              <a:rPr lang="en-GB" sz="1400" dirty="0" smtClean="0">
                <a:solidFill>
                  <a:prstClr val="black"/>
                </a:solidFill>
                <a:latin typeface="Georgia" pitchFamily="18" charset="0"/>
              </a:rPr>
              <a:t>Focus on larger sites to drive  event awareness</a:t>
            </a:r>
          </a:p>
          <a:p>
            <a:pPr marL="171450" lvl="0" indent="-171450">
              <a:buFont typeface="Arial" panose="020B0604020202020204" pitchFamily="34" charset="0"/>
              <a:buChar char="•"/>
            </a:pPr>
            <a:r>
              <a:rPr lang="en-GB" sz="1400" dirty="0" smtClean="0">
                <a:solidFill>
                  <a:prstClr val="black"/>
                </a:solidFill>
                <a:latin typeface="Georgia" pitchFamily="18" charset="0"/>
              </a:rPr>
              <a:t>Manchester Digital sites – subject to support from Manchester City Council</a:t>
            </a:r>
          </a:p>
          <a:p>
            <a:pPr marL="171450" indent="-171450">
              <a:buFont typeface="Arial" panose="020B0604020202020204" pitchFamily="34" charset="0"/>
              <a:buChar char="•"/>
            </a:pPr>
            <a:r>
              <a:rPr lang="en-GB" sz="1400" dirty="0" smtClean="0">
                <a:solidFill>
                  <a:prstClr val="black"/>
                </a:solidFill>
                <a:latin typeface="Georgia" pitchFamily="18" charset="0"/>
              </a:rPr>
              <a:t>Salford </a:t>
            </a:r>
            <a:r>
              <a:rPr lang="en-GB" sz="1400" dirty="0">
                <a:solidFill>
                  <a:prstClr val="black"/>
                </a:solidFill>
                <a:latin typeface="Georgia" pitchFamily="18" charset="0"/>
              </a:rPr>
              <a:t>Digital sites – subject to support from </a:t>
            </a:r>
            <a:r>
              <a:rPr lang="en-GB" sz="1400" dirty="0" smtClean="0">
                <a:solidFill>
                  <a:prstClr val="black"/>
                </a:solidFill>
                <a:latin typeface="Georgia" pitchFamily="18" charset="0"/>
              </a:rPr>
              <a:t>Salford </a:t>
            </a:r>
            <a:r>
              <a:rPr lang="en-GB" sz="1400" dirty="0">
                <a:solidFill>
                  <a:prstClr val="black"/>
                </a:solidFill>
                <a:latin typeface="Georgia" pitchFamily="18" charset="0"/>
              </a:rPr>
              <a:t>City </a:t>
            </a:r>
            <a:r>
              <a:rPr lang="en-GB" sz="1400" dirty="0" smtClean="0">
                <a:solidFill>
                  <a:prstClr val="black"/>
                </a:solidFill>
                <a:latin typeface="Georgia" pitchFamily="18" charset="0"/>
              </a:rPr>
              <a:t>Council</a:t>
            </a:r>
          </a:p>
          <a:p>
            <a:pPr lvl="0"/>
            <a:endParaRPr lang="en-GB" sz="1400" dirty="0" smtClean="0">
              <a:solidFill>
                <a:prstClr val="black"/>
              </a:solidFill>
              <a:latin typeface="Georgia" pitchFamily="18" charset="0"/>
            </a:endParaRPr>
          </a:p>
          <a:p>
            <a:pPr lvl="0"/>
            <a:r>
              <a:rPr lang="en-GB" sz="1400" b="1" dirty="0" smtClean="0">
                <a:solidFill>
                  <a:prstClr val="black"/>
                </a:solidFill>
                <a:latin typeface="Georgia" pitchFamily="18" charset="0"/>
              </a:rPr>
              <a:t>Digital advertising </a:t>
            </a:r>
          </a:p>
          <a:p>
            <a:pPr lvl="0"/>
            <a:r>
              <a:rPr lang="en-GB" sz="1400" dirty="0" smtClean="0">
                <a:solidFill>
                  <a:prstClr val="black"/>
                </a:solidFill>
                <a:latin typeface="Georgia" pitchFamily="18" charset="0"/>
              </a:rPr>
              <a:t>Facebook and Twitter campaigns to drive engagement with fans. Rocket </a:t>
            </a:r>
            <a:r>
              <a:rPr lang="en-GB" sz="1400" dirty="0">
                <a:solidFill>
                  <a:prstClr val="black"/>
                </a:solidFill>
                <a:latin typeface="Georgia" pitchFamily="18" charset="0"/>
              </a:rPr>
              <a:t>fuel (contextual targeting around rugby content</a:t>
            </a:r>
            <a:r>
              <a:rPr lang="en-GB" sz="1400" dirty="0" smtClean="0">
                <a:solidFill>
                  <a:prstClr val="black"/>
                </a:solidFill>
                <a:latin typeface="Georgia" pitchFamily="18" charset="0"/>
              </a:rPr>
              <a:t>)  form </a:t>
            </a:r>
            <a:r>
              <a:rPr lang="en-GB" sz="1400" dirty="0">
                <a:solidFill>
                  <a:prstClr val="black"/>
                </a:solidFill>
                <a:latin typeface="Georgia" pitchFamily="18" charset="0"/>
              </a:rPr>
              <a:t>the spine </a:t>
            </a:r>
            <a:r>
              <a:rPr lang="en-GB" sz="1400" dirty="0" smtClean="0">
                <a:solidFill>
                  <a:prstClr val="black"/>
                </a:solidFill>
                <a:latin typeface="Georgia" pitchFamily="18" charset="0"/>
              </a:rPr>
              <a:t>of the </a:t>
            </a:r>
            <a:r>
              <a:rPr lang="en-GB" sz="1400" dirty="0">
                <a:solidFill>
                  <a:prstClr val="black"/>
                </a:solidFill>
                <a:latin typeface="Georgia" pitchFamily="18" charset="0"/>
              </a:rPr>
              <a:t>digital campaign. </a:t>
            </a:r>
            <a:endParaRPr lang="en-GB" sz="1400" dirty="0" smtClean="0">
              <a:solidFill>
                <a:prstClr val="black"/>
              </a:solidFill>
              <a:latin typeface="Georgia" pitchFamily="18" charset="0"/>
            </a:endParaRPr>
          </a:p>
          <a:p>
            <a:pPr lvl="0"/>
            <a:endParaRPr lang="en-GB" sz="1200" dirty="0">
              <a:solidFill>
                <a:prstClr val="black"/>
              </a:solidFill>
              <a:latin typeface="Georgia" pitchFamily="18" charset="0"/>
            </a:endParaRPr>
          </a:p>
          <a:p>
            <a:pPr lvl="0"/>
            <a:endParaRPr lang="en-GB" sz="1200" dirty="0">
              <a:solidFill>
                <a:prstClr val="black"/>
              </a:solidFill>
              <a:latin typeface="Georgia" pitchFamily="18" charset="0"/>
            </a:endParaRPr>
          </a:p>
        </p:txBody>
      </p:sp>
    </p:spTree>
    <p:extLst>
      <p:ext uri="{BB962C8B-B14F-4D97-AF65-F5344CB8AC3E}">
        <p14:creationId xmlns:p14="http://schemas.microsoft.com/office/powerpoint/2010/main" val="289463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37" y="1235035"/>
            <a:ext cx="10010899" cy="2185214"/>
          </a:xfrm>
          <a:prstGeom prst="rect">
            <a:avLst/>
          </a:prstGeom>
        </p:spPr>
        <p:txBody>
          <a:bodyPr wrap="square">
            <a:spAutoFit/>
          </a:bodyPr>
          <a:lstStyle/>
          <a:p>
            <a:r>
              <a:rPr lang="en-GB" sz="1400" dirty="0" smtClean="0">
                <a:solidFill>
                  <a:prstClr val="black"/>
                </a:solidFill>
                <a:latin typeface="Georgia" pitchFamily="18" charset="0"/>
              </a:rPr>
              <a:t>We want every club in Lancashire, Cheshire and the surrounding counties to know that the World Rugby U20 Championship is taking place in Manchester next June.  Our aim is to provide clubs with the tools to assist in the engagement programme.</a:t>
            </a:r>
          </a:p>
          <a:p>
            <a:endParaRPr lang="en-GB" sz="1200" dirty="0" smtClean="0">
              <a:solidFill>
                <a:prstClr val="black"/>
              </a:solidFill>
              <a:latin typeface="Georgia" pitchFamily="18" charset="0"/>
            </a:endParaRPr>
          </a:p>
          <a:p>
            <a:r>
              <a:rPr lang="en-GB" sz="1200" dirty="0">
                <a:latin typeface="Georgia" panose="02040502050405020303" pitchFamily="18" charset="0"/>
              </a:rPr>
              <a:t> </a:t>
            </a:r>
          </a:p>
          <a:p>
            <a:pPr marL="1214323" lvl="2" indent="-171450">
              <a:buFont typeface="Arial" panose="020B0604020202020204" pitchFamily="34" charset="0"/>
              <a:buChar char="•"/>
            </a:pPr>
            <a:endParaRPr lang="en-GB" sz="1200" dirty="0">
              <a:latin typeface="Georgia" panose="02040502050405020303" pitchFamily="18" charset="0"/>
            </a:endParaRPr>
          </a:p>
          <a:p>
            <a:pPr marL="1214323" lvl="2" indent="-171450">
              <a:buFont typeface="Arial" panose="020B0604020202020204" pitchFamily="34" charset="0"/>
              <a:buChar char="•"/>
            </a:pPr>
            <a:endParaRPr lang="en-GB" sz="1200" dirty="0" smtClean="0">
              <a:latin typeface="Georgia" panose="02040502050405020303" pitchFamily="18" charset="0"/>
            </a:endParaRPr>
          </a:p>
          <a:p>
            <a:pPr lvl="2"/>
            <a:endParaRPr lang="en-GB" sz="1200" dirty="0">
              <a:latin typeface="Georgia" panose="02040502050405020303" pitchFamily="18" charset="0"/>
            </a:endParaRPr>
          </a:p>
          <a:p>
            <a:pPr marL="171450" indent="-171450">
              <a:buFont typeface="Arial" panose="020B0604020202020204" pitchFamily="34" charset="0"/>
              <a:buChar char="•"/>
            </a:pPr>
            <a:endParaRPr lang="en-GB" sz="1200" dirty="0">
              <a:latin typeface="Georgia" panose="02040502050405020303" pitchFamily="18" charset="0"/>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p:txBody>
      </p:sp>
      <p:sp>
        <p:nvSpPr>
          <p:cNvPr id="4" name="Title 1"/>
          <p:cNvSpPr txBox="1">
            <a:spLocks/>
          </p:cNvSpPr>
          <p:nvPr/>
        </p:nvSpPr>
        <p:spPr>
          <a:xfrm>
            <a:off x="336137"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MARKETING &amp; PR – Working with our clubs</a:t>
            </a:r>
            <a:endParaRPr lang="en-US" sz="1600" b="1" dirty="0">
              <a:solidFill>
                <a:prstClr val="white"/>
              </a:solidFill>
              <a:latin typeface="Arial"/>
              <a:cs typeface="Arial"/>
            </a:endParaRPr>
          </a:p>
        </p:txBody>
      </p:sp>
      <p:sp>
        <p:nvSpPr>
          <p:cNvPr id="5" name="TextBox 4"/>
          <p:cNvSpPr txBox="1"/>
          <p:nvPr/>
        </p:nvSpPr>
        <p:spPr>
          <a:xfrm>
            <a:off x="336137" y="2151742"/>
            <a:ext cx="9679192" cy="2354491"/>
          </a:xfrm>
          <a:prstGeom prst="rect">
            <a:avLst/>
          </a:prstGeom>
          <a:noFill/>
        </p:spPr>
        <p:txBody>
          <a:bodyPr wrap="square" rtlCol="0">
            <a:spAutoFit/>
          </a:bodyPr>
          <a:lstStyle/>
          <a:p>
            <a:endParaRPr lang="en-GB" sz="1400" dirty="0">
              <a:latin typeface="Georgia" panose="02040502050405020303" pitchFamily="18" charset="0"/>
            </a:endParaRPr>
          </a:p>
          <a:p>
            <a:pPr marL="171450" indent="-171450">
              <a:buFont typeface="Arial" panose="020B0604020202020204" pitchFamily="34" charset="0"/>
              <a:buChar char="•"/>
            </a:pPr>
            <a:r>
              <a:rPr lang="en-GB" sz="1400" dirty="0">
                <a:latin typeface="Georgia" panose="02040502050405020303" pitchFamily="18" charset="0"/>
              </a:rPr>
              <a:t>What can we do to get every club in Lancashire and Cheshire involved in the event?</a:t>
            </a:r>
          </a:p>
          <a:p>
            <a:pPr marL="171450" indent="-171450">
              <a:buFont typeface="Arial" panose="020B0604020202020204" pitchFamily="34" charset="0"/>
              <a:buChar char="•"/>
            </a:pPr>
            <a:endParaRPr lang="en-GB" sz="1400" dirty="0">
              <a:latin typeface="Georgia" panose="02040502050405020303" pitchFamily="18" charset="0"/>
            </a:endParaRPr>
          </a:p>
          <a:p>
            <a:pPr marL="171450" indent="-171450">
              <a:buFont typeface="Arial" panose="020B0604020202020204" pitchFamily="34" charset="0"/>
              <a:buChar char="•"/>
            </a:pPr>
            <a:r>
              <a:rPr lang="en-GB" sz="1400" dirty="0">
                <a:latin typeface="Georgia" panose="02040502050405020303" pitchFamily="18" charset="0"/>
              </a:rPr>
              <a:t>What would engagement look like for you?</a:t>
            </a:r>
          </a:p>
          <a:p>
            <a:pPr marL="171450" indent="-171450">
              <a:buFont typeface="Arial" panose="020B0604020202020204" pitchFamily="34" charset="0"/>
              <a:buChar char="•"/>
            </a:pPr>
            <a:endParaRPr lang="en-GB" sz="1400" dirty="0">
              <a:latin typeface="Georgia" panose="02040502050405020303" pitchFamily="18" charset="0"/>
            </a:endParaRPr>
          </a:p>
          <a:p>
            <a:pPr marL="692887" lvl="1" indent="-171450">
              <a:buFont typeface="Arial" panose="020B0604020202020204" pitchFamily="34" charset="0"/>
              <a:buChar char="•"/>
            </a:pPr>
            <a:r>
              <a:rPr lang="en-GB" sz="1400" dirty="0">
                <a:latin typeface="Georgia" panose="02040502050405020303" pitchFamily="18" charset="0"/>
              </a:rPr>
              <a:t>Competitions to form the guard of honour for your mini and junior sections?</a:t>
            </a:r>
          </a:p>
          <a:p>
            <a:pPr marL="1214323" lvl="2" indent="-171450">
              <a:buFont typeface="Arial" panose="020B0604020202020204" pitchFamily="34" charset="0"/>
              <a:buChar char="•"/>
            </a:pPr>
            <a:r>
              <a:rPr lang="en-GB" sz="1400" dirty="0">
                <a:latin typeface="Georgia" panose="02040502050405020303" pitchFamily="18" charset="0"/>
              </a:rPr>
              <a:t>Ticket sales determines entry?</a:t>
            </a:r>
          </a:p>
          <a:p>
            <a:pPr marL="1214323" lvl="2" indent="-171450">
              <a:buFont typeface="Arial" panose="020B0604020202020204" pitchFamily="34" charset="0"/>
              <a:buChar char="•"/>
            </a:pPr>
            <a:r>
              <a:rPr lang="en-GB" sz="1400" dirty="0" smtClean="0">
                <a:latin typeface="Georgia" panose="02040502050405020303" pitchFamily="18" charset="0"/>
              </a:rPr>
              <a:t>Cash back </a:t>
            </a:r>
            <a:r>
              <a:rPr lang="en-GB" sz="1400" dirty="0">
                <a:latin typeface="Georgia" panose="02040502050405020303" pitchFamily="18" charset="0"/>
              </a:rPr>
              <a:t>incentive for clubs? </a:t>
            </a:r>
          </a:p>
          <a:p>
            <a:pPr marL="1214323" lvl="2" indent="-171450">
              <a:buFont typeface="Arial" panose="020B0604020202020204" pitchFamily="34" charset="0"/>
              <a:buChar char="•"/>
            </a:pPr>
            <a:r>
              <a:rPr lang="en-GB" sz="1400" dirty="0">
                <a:latin typeface="Georgia" panose="02040502050405020303" pitchFamily="18" charset="0"/>
              </a:rPr>
              <a:t>Would this motivate members to buy?</a:t>
            </a:r>
          </a:p>
          <a:p>
            <a:endParaRPr lang="en-US" dirty="0"/>
          </a:p>
        </p:txBody>
      </p:sp>
    </p:spTree>
    <p:extLst>
      <p:ext uri="{BB962C8B-B14F-4D97-AF65-F5344CB8AC3E}">
        <p14:creationId xmlns:p14="http://schemas.microsoft.com/office/powerpoint/2010/main" val="122424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37" y="1235035"/>
            <a:ext cx="10010899" cy="2400657"/>
          </a:xfrm>
          <a:prstGeom prst="rect">
            <a:avLst/>
          </a:prstGeom>
        </p:spPr>
        <p:txBody>
          <a:bodyPr wrap="square">
            <a:spAutoFit/>
          </a:bodyPr>
          <a:lstStyle/>
          <a:p>
            <a:r>
              <a:rPr lang="en-GB" sz="1400" dirty="0" smtClean="0">
                <a:latin typeface="Georgia" panose="02040502050405020303" pitchFamily="18" charset="0"/>
              </a:rPr>
              <a:t>For the event to be successful it is important that we engage with our clubs and schools in the area, not only to help drive ticket sales, but also to support wider engagement with the event, either through volunteering, training locations or outreach programmes.</a:t>
            </a:r>
          </a:p>
          <a:p>
            <a:pPr lvl="2"/>
            <a:endParaRPr lang="en-GB" sz="1400" dirty="0">
              <a:latin typeface="Georgia" panose="02040502050405020303" pitchFamily="18" charset="0"/>
            </a:endParaRPr>
          </a:p>
          <a:p>
            <a:r>
              <a:rPr lang="en-GB" sz="1400" dirty="0" smtClean="0">
                <a:latin typeface="Georgia" panose="02040502050405020303" pitchFamily="18" charset="0"/>
              </a:rPr>
              <a:t>Further ideas under consideration</a:t>
            </a:r>
            <a:endParaRPr lang="en-GB" sz="1400" dirty="0">
              <a:latin typeface="Georgia" panose="02040502050405020303" pitchFamily="18" charset="0"/>
            </a:endParaRPr>
          </a:p>
          <a:p>
            <a:endParaRPr lang="en-GB" sz="1400" dirty="0">
              <a:solidFill>
                <a:prstClr val="black"/>
              </a:solidFill>
              <a:latin typeface="Georgia" pitchFamily="18" charset="0"/>
            </a:endParaRPr>
          </a:p>
          <a:p>
            <a:pPr marL="171450" indent="-171450">
              <a:buFont typeface="Arial"/>
              <a:buChar char="•"/>
            </a:pPr>
            <a:r>
              <a:rPr lang="en-GB" sz="1400" dirty="0">
                <a:latin typeface="Georgia"/>
                <a:cs typeface="Georgia"/>
              </a:rPr>
              <a:t>Trophy Tour hosting </a:t>
            </a:r>
          </a:p>
          <a:p>
            <a:pPr marL="171450" indent="-171450">
              <a:buFont typeface="Arial" panose="020B0604020202020204" pitchFamily="34" charset="0"/>
              <a:buChar char="•"/>
            </a:pPr>
            <a:endParaRPr lang="en-GB" sz="1400" dirty="0">
              <a:latin typeface="Georgia"/>
              <a:cs typeface="Georgia"/>
            </a:endParaRPr>
          </a:p>
          <a:p>
            <a:pPr marL="171450" indent="-171450">
              <a:buFont typeface="Arial" panose="020B0604020202020204" pitchFamily="34" charset="0"/>
              <a:buChar char="•"/>
            </a:pPr>
            <a:r>
              <a:rPr lang="en-GB" sz="1400" dirty="0">
                <a:latin typeface="Georgia"/>
                <a:cs typeface="Georgia"/>
              </a:rPr>
              <a:t>Working with club partners to engage in the event, through ticket sales, hosting experiences and/or event sponsorship.  </a:t>
            </a: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p:txBody>
      </p:sp>
      <p:sp>
        <p:nvSpPr>
          <p:cNvPr id="4" name="Title 1"/>
          <p:cNvSpPr txBox="1">
            <a:spLocks/>
          </p:cNvSpPr>
          <p:nvPr/>
        </p:nvSpPr>
        <p:spPr>
          <a:xfrm>
            <a:off x="336137"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MARKETING &amp; PR – Working with our clubs</a:t>
            </a:r>
            <a:endParaRPr lang="en-US" sz="1600" b="1" dirty="0">
              <a:solidFill>
                <a:prstClr val="white"/>
              </a:solidFill>
              <a:latin typeface="Arial"/>
              <a:cs typeface="Arial"/>
            </a:endParaRPr>
          </a:p>
        </p:txBody>
      </p:sp>
      <p:pic>
        <p:nvPicPr>
          <p:cNvPr id="3" name="Picture 2" descr="1930197_w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37" y="3635692"/>
            <a:ext cx="4778986" cy="2688179"/>
          </a:xfrm>
          <a:prstGeom prst="rect">
            <a:avLst/>
          </a:prstGeom>
        </p:spPr>
      </p:pic>
      <p:sp>
        <p:nvSpPr>
          <p:cNvPr id="5" name="TextBox 4"/>
          <p:cNvSpPr txBox="1"/>
          <p:nvPr/>
        </p:nvSpPr>
        <p:spPr>
          <a:xfrm>
            <a:off x="5115123" y="4131967"/>
            <a:ext cx="5251912" cy="1708160"/>
          </a:xfrm>
          <a:prstGeom prst="rect">
            <a:avLst/>
          </a:prstGeom>
          <a:noFill/>
        </p:spPr>
        <p:txBody>
          <a:bodyPr wrap="square" rtlCol="0">
            <a:spAutoFit/>
          </a:bodyPr>
          <a:lstStyle/>
          <a:p>
            <a:pPr lvl="1"/>
            <a:endParaRPr lang="en-GB" sz="1400" dirty="0">
              <a:latin typeface="Georgia" panose="02040502050405020303" pitchFamily="18" charset="0"/>
            </a:endParaRPr>
          </a:p>
          <a:p>
            <a:pPr marL="692887" lvl="1" indent="-171450">
              <a:buFont typeface="Arial" panose="020B0604020202020204" pitchFamily="34" charset="0"/>
              <a:buChar char="•"/>
            </a:pPr>
            <a:r>
              <a:rPr lang="en-GB" sz="1400" dirty="0">
                <a:latin typeface="Georgia" panose="02040502050405020303" pitchFamily="18" charset="0"/>
              </a:rPr>
              <a:t>Design competitions to showcase club </a:t>
            </a:r>
            <a:r>
              <a:rPr lang="en-GB" sz="1400" dirty="0" smtClean="0">
                <a:latin typeface="Georgia" panose="02040502050405020303" pitchFamily="18" charset="0"/>
              </a:rPr>
              <a:t>participation, with winning entries forming part of the city and stadium dressing. Prizes for winning entries to include tickets to match days alongside meet and greet experiences.</a:t>
            </a:r>
            <a:endParaRPr lang="en-GB" sz="1400" dirty="0">
              <a:latin typeface="Georgia" panose="02040502050405020303" pitchFamily="18" charset="0"/>
            </a:endParaRPr>
          </a:p>
          <a:p>
            <a:endParaRPr lang="en-US" dirty="0"/>
          </a:p>
        </p:txBody>
      </p:sp>
    </p:spTree>
    <p:extLst>
      <p:ext uri="{BB962C8B-B14F-4D97-AF65-F5344CB8AC3E}">
        <p14:creationId xmlns:p14="http://schemas.microsoft.com/office/powerpoint/2010/main" val="80288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37" y="1235035"/>
            <a:ext cx="10010899" cy="5309145"/>
          </a:xfrm>
          <a:prstGeom prst="rect">
            <a:avLst/>
          </a:prstGeom>
        </p:spPr>
        <p:txBody>
          <a:bodyPr wrap="square">
            <a:spAutoFit/>
          </a:bodyPr>
          <a:lstStyle/>
          <a:p>
            <a:endParaRPr lang="en-US" sz="1200" dirty="0" smtClean="0">
              <a:latin typeface="Georgia"/>
              <a:cs typeface="Georgia"/>
            </a:endParaRPr>
          </a:p>
          <a:p>
            <a:r>
              <a:rPr lang="en-US" sz="1400" dirty="0">
                <a:latin typeface="Georgia"/>
                <a:cs typeface="Georgia"/>
              </a:rPr>
              <a:t>Additional opportunities and ideas for discussion</a:t>
            </a:r>
          </a:p>
          <a:p>
            <a:endParaRPr lang="en-US" sz="1400" dirty="0">
              <a:latin typeface="Georgia"/>
              <a:cs typeface="Georgia"/>
            </a:endParaRPr>
          </a:p>
          <a:p>
            <a:r>
              <a:rPr lang="en-US" sz="1400" dirty="0" smtClean="0">
                <a:latin typeface="Georgia"/>
                <a:cs typeface="Georgia"/>
              </a:rPr>
              <a:t>Activation &amp; Engagement</a:t>
            </a:r>
          </a:p>
          <a:p>
            <a:r>
              <a:rPr lang="en-US" sz="1400" dirty="0" smtClean="0">
                <a:latin typeface="Georgia"/>
                <a:cs typeface="Georgia"/>
              </a:rPr>
              <a:t>Launch Event at City </a:t>
            </a:r>
            <a:r>
              <a:rPr lang="en-US" sz="1400" dirty="0">
                <a:latin typeface="Georgia"/>
                <a:cs typeface="Georgia"/>
              </a:rPr>
              <a:t>Hall – Saturday 4</a:t>
            </a:r>
            <a:r>
              <a:rPr lang="en-US" sz="1400" baseline="30000" dirty="0">
                <a:latin typeface="Georgia"/>
                <a:cs typeface="Georgia"/>
              </a:rPr>
              <a:t>th</a:t>
            </a:r>
            <a:r>
              <a:rPr lang="en-US" sz="1400" dirty="0">
                <a:latin typeface="Georgia"/>
                <a:cs typeface="Georgia"/>
              </a:rPr>
              <a:t> June</a:t>
            </a:r>
          </a:p>
          <a:p>
            <a:r>
              <a:rPr lang="en-US" sz="1400" dirty="0">
                <a:latin typeface="Georgia"/>
                <a:cs typeface="Georgia"/>
              </a:rPr>
              <a:t>O2 Touch tournament </a:t>
            </a:r>
            <a:r>
              <a:rPr lang="en-US" sz="1400" dirty="0" smtClean="0">
                <a:latin typeface="Georgia"/>
                <a:cs typeface="Georgia"/>
              </a:rPr>
              <a:t>including </a:t>
            </a:r>
            <a:r>
              <a:rPr lang="en-US" sz="1400" dirty="0">
                <a:latin typeface="Georgia"/>
                <a:cs typeface="Georgia"/>
              </a:rPr>
              <a:t>U20s </a:t>
            </a:r>
            <a:r>
              <a:rPr lang="en-US" sz="1400" dirty="0" smtClean="0">
                <a:latin typeface="Georgia"/>
                <a:cs typeface="Georgia"/>
              </a:rPr>
              <a:t>players and local clubs and schools</a:t>
            </a:r>
            <a:endParaRPr lang="en-US" sz="1400" dirty="0">
              <a:latin typeface="Georgia"/>
              <a:cs typeface="Georgia"/>
            </a:endParaRPr>
          </a:p>
          <a:p>
            <a:r>
              <a:rPr lang="en-US" sz="1400" dirty="0">
                <a:latin typeface="Georgia"/>
                <a:cs typeface="Georgia"/>
              </a:rPr>
              <a:t>Photo </a:t>
            </a:r>
            <a:r>
              <a:rPr lang="en-US" sz="1400" dirty="0" smtClean="0">
                <a:latin typeface="Georgia"/>
                <a:cs typeface="Georgia"/>
              </a:rPr>
              <a:t>opportunities to showcase event support</a:t>
            </a:r>
            <a:endParaRPr lang="en-US" sz="1400" dirty="0">
              <a:latin typeface="Georgia"/>
              <a:cs typeface="Georgia"/>
            </a:endParaRPr>
          </a:p>
          <a:p>
            <a:r>
              <a:rPr lang="en-US" sz="1400" dirty="0">
                <a:latin typeface="Georgia"/>
                <a:cs typeface="Georgia"/>
              </a:rPr>
              <a:t>Media attendance</a:t>
            </a:r>
          </a:p>
          <a:p>
            <a:r>
              <a:rPr lang="sk-SK" sz="1400" dirty="0">
                <a:latin typeface="Georgia"/>
                <a:cs typeface="Georgia"/>
              </a:rPr>
              <a:t>  </a:t>
            </a:r>
          </a:p>
          <a:p>
            <a:r>
              <a:rPr lang="sk-SK" sz="1400" dirty="0">
                <a:latin typeface="Georgia"/>
                <a:cs typeface="Georgia"/>
              </a:rPr>
              <a:t>Schools &amp; Universities</a:t>
            </a:r>
          </a:p>
          <a:p>
            <a:r>
              <a:rPr lang="sk-SK" sz="1400" dirty="0">
                <a:latin typeface="Georgia"/>
                <a:cs typeface="Georgia"/>
              </a:rPr>
              <a:t>Encouraging schools/uni halls to ‘adopt’ a team; themed party nights, lessons</a:t>
            </a:r>
          </a:p>
          <a:p>
            <a:r>
              <a:rPr lang="sk-SK" sz="1400" dirty="0">
                <a:latin typeface="Georgia"/>
                <a:cs typeface="Georgia"/>
              </a:rPr>
              <a:t>Remote ticket offices</a:t>
            </a:r>
          </a:p>
          <a:p>
            <a:r>
              <a:rPr lang="sk-SK" sz="1400" dirty="0">
                <a:latin typeface="Georgia"/>
                <a:cs typeface="Georgia"/>
              </a:rPr>
              <a:t> </a:t>
            </a:r>
          </a:p>
          <a:p>
            <a:r>
              <a:rPr lang="sk-SK" sz="1400" dirty="0">
                <a:latin typeface="Georgia"/>
                <a:cs typeface="Georgia"/>
              </a:rPr>
              <a:t>Reporter competition</a:t>
            </a:r>
          </a:p>
          <a:p>
            <a:r>
              <a:rPr lang="sk-SK" sz="1400" dirty="0">
                <a:latin typeface="Georgia"/>
                <a:cs typeface="Georgia"/>
              </a:rPr>
              <a:t>MEN ask for entries reporting on an experience of your local rugby club. Winner is chosen to attend Final, write report for paper and ER.com</a:t>
            </a:r>
            <a:r>
              <a:rPr lang="sk-SK" sz="1400" dirty="0" smtClean="0">
                <a:latin typeface="Georgia"/>
                <a:cs typeface="Georgia"/>
              </a:rPr>
              <a:t>.</a:t>
            </a:r>
            <a:r>
              <a:rPr lang="en-GB" sz="1400" dirty="0">
                <a:latin typeface="Georgia"/>
                <a:cs typeface="Georgia"/>
              </a:rPr>
              <a:t> </a:t>
            </a:r>
            <a:endParaRPr lang="en-GB" sz="1400" dirty="0" smtClean="0">
              <a:latin typeface="Georgia"/>
              <a:cs typeface="Georgia"/>
            </a:endParaRPr>
          </a:p>
          <a:p>
            <a:endParaRPr lang="en-GB" sz="1400" dirty="0">
              <a:latin typeface="Georgia"/>
              <a:cs typeface="Georgia"/>
            </a:endParaRPr>
          </a:p>
          <a:p>
            <a:r>
              <a:rPr lang="en-GB" sz="1400" dirty="0" smtClean="0">
                <a:latin typeface="Georgia"/>
                <a:cs typeface="Georgia"/>
              </a:rPr>
              <a:t>U20 Club Nights </a:t>
            </a:r>
          </a:p>
          <a:p>
            <a:r>
              <a:rPr lang="en-GB" sz="1400" dirty="0" smtClean="0">
                <a:latin typeface="Georgia"/>
                <a:cs typeface="Georgia"/>
              </a:rPr>
              <a:t>Showcasing England U20’s 6 Nations matches live in the club house with tickets available to purchase for WRU20C at the club bar.</a:t>
            </a:r>
          </a:p>
          <a:p>
            <a:r>
              <a:rPr lang="en-GB" sz="1400" dirty="0" smtClean="0">
                <a:latin typeface="Georgia"/>
                <a:cs typeface="Georgia"/>
              </a:rPr>
              <a:t>Potential for ambassador host nights for prize winning clubs.</a:t>
            </a:r>
            <a:endParaRPr lang="en-GB" sz="1400" dirty="0">
              <a:latin typeface="Georgia"/>
              <a:cs typeface="Georgia"/>
            </a:endParaRPr>
          </a:p>
          <a:p>
            <a:pPr marL="171450" indent="-171450">
              <a:buFont typeface="Arial" panose="020B0604020202020204" pitchFamily="34" charset="0"/>
              <a:buChar char="•"/>
            </a:pPr>
            <a:endParaRPr lang="en-GB" sz="1100" dirty="0">
              <a:latin typeface="Georgia"/>
              <a:cs typeface="Georgia"/>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p:txBody>
      </p:sp>
      <p:sp>
        <p:nvSpPr>
          <p:cNvPr id="4" name="Title 1"/>
          <p:cNvSpPr txBox="1">
            <a:spLocks/>
          </p:cNvSpPr>
          <p:nvPr/>
        </p:nvSpPr>
        <p:spPr>
          <a:xfrm>
            <a:off x="336137"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MARKETING &amp; PR – Working with our clubs continued</a:t>
            </a:r>
            <a:r>
              <a:rPr lang="is-IS" sz="1600" b="1" dirty="0" smtClean="0">
                <a:solidFill>
                  <a:prstClr val="white"/>
                </a:solidFill>
                <a:latin typeface="Arial"/>
                <a:cs typeface="Arial"/>
              </a:rPr>
              <a:t>…</a:t>
            </a:r>
            <a:endParaRPr lang="en-US" sz="1600" b="1" dirty="0">
              <a:solidFill>
                <a:prstClr val="white"/>
              </a:solidFill>
              <a:latin typeface="Arial"/>
              <a:cs typeface="Arial"/>
            </a:endParaRPr>
          </a:p>
        </p:txBody>
      </p:sp>
    </p:spTree>
    <p:extLst>
      <p:ext uri="{BB962C8B-B14F-4D97-AF65-F5344CB8AC3E}">
        <p14:creationId xmlns:p14="http://schemas.microsoft.com/office/powerpoint/2010/main" val="242226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37" y="1235035"/>
            <a:ext cx="10010899" cy="3631763"/>
          </a:xfrm>
          <a:prstGeom prst="rect">
            <a:avLst/>
          </a:prstGeom>
        </p:spPr>
        <p:txBody>
          <a:bodyPr wrap="square">
            <a:spAutoFit/>
          </a:bodyPr>
          <a:lstStyle/>
          <a:p>
            <a:r>
              <a:rPr lang="en-GB" sz="1400" dirty="0" smtClean="0">
                <a:solidFill>
                  <a:prstClr val="black"/>
                </a:solidFill>
                <a:latin typeface="Georgia" pitchFamily="18" charset="0"/>
              </a:rPr>
              <a:t>We want every club in Lancashire, Cheshire and the surrounding counties to know that the World Rugby U20 Championship is taking place in Manchester next June.  </a:t>
            </a:r>
          </a:p>
          <a:p>
            <a:endParaRPr lang="en-GB" sz="1400" dirty="0">
              <a:solidFill>
                <a:prstClr val="black"/>
              </a:solidFill>
              <a:latin typeface="Georgia" pitchFamily="18" charset="0"/>
            </a:endParaRPr>
          </a:p>
          <a:p>
            <a:r>
              <a:rPr lang="en-GB" sz="1400" dirty="0" smtClean="0">
                <a:solidFill>
                  <a:prstClr val="black"/>
                </a:solidFill>
                <a:latin typeface="Georgia" pitchFamily="18" charset="0"/>
              </a:rPr>
              <a:t>Our aim is to provide clubs with the tools and resources to assist in the engagement programme through the provision of a club pack.</a:t>
            </a:r>
          </a:p>
          <a:p>
            <a:endParaRPr lang="en-GB" sz="1400" dirty="0" smtClean="0">
              <a:solidFill>
                <a:prstClr val="black"/>
              </a:solidFill>
              <a:latin typeface="Georgia" pitchFamily="18" charset="0"/>
            </a:endParaRPr>
          </a:p>
          <a:p>
            <a:r>
              <a:rPr lang="en-GB" sz="1400" dirty="0" smtClean="0">
                <a:latin typeface="Georgia" panose="02040502050405020303" pitchFamily="18" charset="0"/>
              </a:rPr>
              <a:t>The pack will contain:</a:t>
            </a:r>
          </a:p>
          <a:p>
            <a:endParaRPr lang="en-GB" sz="1400" dirty="0">
              <a:latin typeface="Georgia" panose="02040502050405020303" pitchFamily="18" charset="0"/>
            </a:endParaRPr>
          </a:p>
          <a:p>
            <a:pPr marL="171450" indent="-171450">
              <a:buFont typeface="Arial" panose="020B0604020202020204" pitchFamily="34" charset="0"/>
              <a:buChar char="•"/>
            </a:pPr>
            <a:r>
              <a:rPr lang="en-GB" sz="1400" dirty="0" smtClean="0">
                <a:latin typeface="Georgia" panose="02040502050405020303" pitchFamily="18" charset="0"/>
              </a:rPr>
              <a:t>Key advertising collateral, including artwork for posters</a:t>
            </a:r>
            <a:r>
              <a:rPr lang="en-GB" sz="1400" dirty="0">
                <a:latin typeface="Georgia" panose="02040502050405020303" pitchFamily="18" charset="0"/>
              </a:rPr>
              <a:t> </a:t>
            </a:r>
            <a:r>
              <a:rPr lang="en-GB" sz="1400" dirty="0" smtClean="0">
                <a:latin typeface="Georgia" panose="02040502050405020303" pitchFamily="18" charset="0"/>
              </a:rPr>
              <a:t>and flyers to promote the event within the club.</a:t>
            </a:r>
          </a:p>
          <a:p>
            <a:pPr marL="171450" indent="-171450">
              <a:buFont typeface="Arial" panose="020B0604020202020204" pitchFamily="34" charset="0"/>
              <a:buChar char="•"/>
            </a:pPr>
            <a:endParaRPr lang="en-GB" sz="1400" dirty="0">
              <a:latin typeface="Georgia" panose="02040502050405020303" pitchFamily="18" charset="0"/>
            </a:endParaRPr>
          </a:p>
          <a:p>
            <a:pPr marL="171450" indent="-171450">
              <a:buFont typeface="Arial" panose="020B0604020202020204" pitchFamily="34" charset="0"/>
              <a:buChar char="•"/>
            </a:pPr>
            <a:r>
              <a:rPr lang="en-GB" sz="1400" dirty="0" smtClean="0">
                <a:latin typeface="Georgia" panose="02040502050405020303" pitchFamily="18" charset="0"/>
              </a:rPr>
              <a:t>Hype Video to promote the event which can be posted and shared through club social channels. </a:t>
            </a:r>
          </a:p>
          <a:p>
            <a:pPr marL="171450" indent="-171450">
              <a:buFont typeface="Arial" panose="020B0604020202020204" pitchFamily="34" charset="0"/>
              <a:buChar char="•"/>
            </a:pPr>
            <a:endParaRPr lang="en-GB" sz="1400" dirty="0">
              <a:latin typeface="Georgia" panose="02040502050405020303" pitchFamily="18" charset="0"/>
            </a:endParaRPr>
          </a:p>
          <a:p>
            <a:pPr marL="171450" indent="-171450">
              <a:buFont typeface="Arial" panose="020B0604020202020204" pitchFamily="34" charset="0"/>
              <a:buChar char="•"/>
            </a:pPr>
            <a:r>
              <a:rPr lang="en-GB" sz="1400" dirty="0" smtClean="0">
                <a:latin typeface="Georgia" panose="02040502050405020303" pitchFamily="18" charset="0"/>
              </a:rPr>
              <a:t>Promotional training gear, specifics to be finalised.</a:t>
            </a:r>
            <a:endParaRPr lang="en-GB" sz="1400" dirty="0">
              <a:latin typeface="Georgia" panose="02040502050405020303" pitchFamily="18" charset="0"/>
            </a:endParaRPr>
          </a:p>
          <a:p>
            <a:pPr marL="171450" indent="-171450">
              <a:buFont typeface="Arial" panose="020B0604020202020204" pitchFamily="34" charset="0"/>
              <a:buChar char="•"/>
            </a:pPr>
            <a:endParaRPr lang="en-GB" sz="1200" dirty="0">
              <a:latin typeface="Georgia" panose="02040502050405020303" pitchFamily="18" charset="0"/>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a:p>
            <a:endParaRPr lang="en-GB" sz="1200" dirty="0">
              <a:solidFill>
                <a:prstClr val="black"/>
              </a:solidFill>
              <a:latin typeface="Georgia" pitchFamily="18" charset="0"/>
            </a:endParaRPr>
          </a:p>
        </p:txBody>
      </p:sp>
      <p:sp>
        <p:nvSpPr>
          <p:cNvPr id="4" name="Title 1"/>
          <p:cNvSpPr txBox="1">
            <a:spLocks/>
          </p:cNvSpPr>
          <p:nvPr/>
        </p:nvSpPr>
        <p:spPr>
          <a:xfrm>
            <a:off x="336137"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MARKETING &amp; PR – Clubs and Schools – Activation Pack</a:t>
            </a:r>
            <a:endParaRPr lang="en-US" sz="1600" b="1" dirty="0">
              <a:solidFill>
                <a:prstClr val="white"/>
              </a:solidFill>
              <a:latin typeface="Arial"/>
              <a:cs typeface="Arial"/>
            </a:endParaRPr>
          </a:p>
        </p:txBody>
      </p:sp>
    </p:spTree>
    <p:extLst>
      <p:ext uri="{BB962C8B-B14F-4D97-AF65-F5344CB8AC3E}">
        <p14:creationId xmlns:p14="http://schemas.microsoft.com/office/powerpoint/2010/main" val="96056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6137"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MARKETING &amp; PR – HYPE VT</a:t>
            </a:r>
            <a:endParaRPr lang="en-US" sz="1600" b="1" dirty="0">
              <a:solidFill>
                <a:prstClr val="white"/>
              </a:solidFill>
              <a:latin typeface="Arial"/>
              <a:cs typeface="Arial"/>
            </a:endParaRPr>
          </a:p>
        </p:txBody>
      </p:sp>
      <p:pic>
        <p:nvPicPr>
          <p:cNvPr id="3" name="Picture 2" descr="Screen Shot 2015-11-04 at 14.44.1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668" y="674536"/>
            <a:ext cx="9880823" cy="55375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Isosceles Triangle 4"/>
          <p:cNvSpPr/>
          <p:nvPr/>
        </p:nvSpPr>
        <p:spPr>
          <a:xfrm rot="20454997">
            <a:off x="4676629" y="3003473"/>
            <a:ext cx="1150481" cy="89655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68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2943843"/>
              </p:ext>
            </p:extLst>
          </p:nvPr>
        </p:nvGraphicFramePr>
        <p:xfrm>
          <a:off x="381000" y="1864489"/>
          <a:ext cx="9534525" cy="1629627"/>
        </p:xfrm>
        <a:graphic>
          <a:graphicData uri="http://schemas.openxmlformats.org/drawingml/2006/table">
            <a:tbl>
              <a:tblPr firstRow="1" bandRow="1">
                <a:tableStyleId>{5C22544A-7EE6-4342-B048-85BDC9FD1C3A}</a:tableStyleId>
              </a:tblPr>
              <a:tblGrid>
                <a:gridCol w="2609850"/>
                <a:gridCol w="2943225"/>
                <a:gridCol w="1990725"/>
                <a:gridCol w="1990725"/>
              </a:tblGrid>
              <a:tr h="5432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75000"/>
                            </a:schemeClr>
                          </a:solidFill>
                          <a:latin typeface="Century Gothic" pitchFamily="34" charset="0"/>
                        </a:rPr>
                        <a:t>Phase 1</a:t>
                      </a:r>
                      <a:endParaRPr lang="en-GB" sz="1600" dirty="0">
                        <a:solidFill>
                          <a:schemeClr val="tx2">
                            <a:lumMod val="75000"/>
                          </a:schemeClr>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solidFill>
                            <a:schemeClr val="tx2">
                              <a:lumMod val="75000"/>
                            </a:schemeClr>
                          </a:solidFill>
                          <a:latin typeface="Century Gothic" pitchFamily="34" charset="0"/>
                        </a:rPr>
                        <a:t>Phase 2</a:t>
                      </a:r>
                      <a:endParaRPr lang="en-GB" sz="1600" dirty="0">
                        <a:solidFill>
                          <a:schemeClr val="tx2">
                            <a:lumMod val="75000"/>
                          </a:schemeClr>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2">
                              <a:lumMod val="75000"/>
                            </a:schemeClr>
                          </a:solidFill>
                          <a:latin typeface="Century Gothic" pitchFamily="34" charset="0"/>
                        </a:rPr>
                        <a:t>Phase 3</a:t>
                      </a:r>
                      <a:endParaRPr lang="en-GB" sz="1600" dirty="0">
                        <a:solidFill>
                          <a:schemeClr val="tx2">
                            <a:lumMod val="75000"/>
                          </a:schemeClr>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2">
                              <a:lumMod val="75000"/>
                            </a:schemeClr>
                          </a:solidFill>
                          <a:latin typeface="Century Gothic" pitchFamily="34" charset="0"/>
                        </a:rPr>
                        <a:t>Phase 4</a:t>
                      </a:r>
                      <a:endParaRPr lang="en-GB" sz="1600" dirty="0">
                        <a:solidFill>
                          <a:schemeClr val="tx2">
                            <a:lumMod val="75000"/>
                          </a:schemeClr>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5432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latin typeface="Century Gothic" pitchFamily="34" charset="0"/>
                        </a:rPr>
                        <a:t>Awareness</a:t>
                      </a:r>
                      <a:endParaRPr lang="en-GB" sz="1600" b="1" dirty="0">
                        <a:solidFill>
                          <a:schemeClr val="bg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latin typeface="Century Gothic" pitchFamily="34" charset="0"/>
                        </a:rPr>
                        <a:t>Engagement</a:t>
                      </a:r>
                      <a:endParaRPr lang="en-GB" sz="1600" b="1" dirty="0">
                        <a:solidFill>
                          <a:schemeClr val="bg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600" b="1" dirty="0" smtClean="0">
                          <a:solidFill>
                            <a:schemeClr val="bg1"/>
                          </a:solidFill>
                          <a:latin typeface="Century Gothic" pitchFamily="34" charset="0"/>
                        </a:rPr>
                        <a:t>Final build-up</a:t>
                      </a:r>
                      <a:endParaRPr lang="en-GB" sz="1600" b="1" dirty="0">
                        <a:solidFill>
                          <a:schemeClr val="bg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1" dirty="0" smtClean="0">
                          <a:solidFill>
                            <a:schemeClr val="bg1"/>
                          </a:solidFill>
                          <a:latin typeface="Century Gothic" pitchFamily="34" charset="0"/>
                        </a:rPr>
                        <a:t>Tournament-time</a:t>
                      </a:r>
                      <a:endParaRPr lang="en-GB" sz="1600" b="1" dirty="0">
                        <a:solidFill>
                          <a:schemeClr val="bg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5432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Century Gothic" pitchFamily="34" charset="0"/>
                        </a:rPr>
                        <a:t>Sep</a:t>
                      </a:r>
                      <a:r>
                        <a:rPr lang="en-GB" sz="1200" baseline="0" dirty="0" smtClean="0">
                          <a:latin typeface="Century Gothic" pitchFamily="34" charset="0"/>
                        </a:rPr>
                        <a:t> – Dec</a:t>
                      </a:r>
                      <a:endParaRPr lang="en-GB" sz="120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Century Gothic" pitchFamily="34" charset="0"/>
                        </a:rPr>
                        <a:t>Jan – April </a:t>
                      </a:r>
                      <a:endParaRPr lang="en-GB" sz="120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latin typeface="Century Gothic" pitchFamily="34" charset="0"/>
                        </a:rPr>
                        <a:t>3</a:t>
                      </a:r>
                      <a:r>
                        <a:rPr lang="en-GB" sz="1200" baseline="0" dirty="0" smtClean="0">
                          <a:latin typeface="Century Gothic" pitchFamily="34" charset="0"/>
                        </a:rPr>
                        <a:t> weeks building up to tournament</a:t>
                      </a:r>
                      <a:endParaRPr lang="en-GB" sz="120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latin typeface="Century Gothic" pitchFamily="34" charset="0"/>
                        </a:rPr>
                        <a:t>June</a:t>
                      </a:r>
                      <a:endParaRPr lang="en-GB" sz="1200"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380999" y="3768725"/>
            <a:ext cx="2600325" cy="2536824"/>
          </a:xfrm>
          <a:prstGeom prst="rect">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t"/>
          <a:lstStyle/>
          <a:p>
            <a:pPr marL="171450" indent="-171450">
              <a:spcAft>
                <a:spcPts val="600"/>
              </a:spcAft>
              <a:buFont typeface="Arial" panose="020B0604020202020204" pitchFamily="34" charset="0"/>
              <a:buChar char="•"/>
            </a:pPr>
            <a:r>
              <a:rPr lang="en-GB" sz="1200" b="1" dirty="0" smtClean="0"/>
              <a:t>Club Activation Packs</a:t>
            </a:r>
          </a:p>
          <a:p>
            <a:pPr marL="171450" indent="-171450">
              <a:spcAft>
                <a:spcPts val="600"/>
              </a:spcAft>
              <a:buFont typeface="Arial" panose="020B0604020202020204" pitchFamily="34" charset="0"/>
              <a:buChar char="•"/>
            </a:pPr>
            <a:r>
              <a:rPr lang="en-GB" sz="1200" b="1" dirty="0" smtClean="0"/>
              <a:t>Assets provided to promote the tournament through all available channels </a:t>
            </a:r>
          </a:p>
        </p:txBody>
      </p:sp>
      <p:sp>
        <p:nvSpPr>
          <p:cNvPr id="4" name="Rectangle 3"/>
          <p:cNvSpPr/>
          <p:nvPr/>
        </p:nvSpPr>
        <p:spPr>
          <a:xfrm>
            <a:off x="3061988" y="3768724"/>
            <a:ext cx="2805411" cy="2536825"/>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t"/>
          <a:lstStyle/>
          <a:p>
            <a:pPr marL="171450" lvl="0" indent="-171450">
              <a:spcAft>
                <a:spcPts val="600"/>
              </a:spcAft>
              <a:buFont typeface="Arial" panose="020B0604020202020204" pitchFamily="34" charset="0"/>
              <a:buChar char="•"/>
            </a:pPr>
            <a:r>
              <a:rPr lang="en-GB" sz="1200" b="1" dirty="0" smtClean="0"/>
              <a:t>Adopt </a:t>
            </a:r>
            <a:r>
              <a:rPr lang="en-GB" sz="1200" b="1" dirty="0"/>
              <a:t>a team </a:t>
            </a:r>
            <a:r>
              <a:rPr lang="en-GB" sz="1200" b="1" dirty="0" err="1"/>
              <a:t>inc</a:t>
            </a:r>
            <a:r>
              <a:rPr lang="en-GB" sz="1200" b="1" dirty="0"/>
              <a:t> design a team mascot</a:t>
            </a:r>
          </a:p>
          <a:p>
            <a:pPr marL="171450" lvl="0" indent="-171450">
              <a:spcAft>
                <a:spcPts val="600"/>
              </a:spcAft>
              <a:buFont typeface="Arial" panose="020B0604020202020204" pitchFamily="34" charset="0"/>
              <a:buChar char="•"/>
            </a:pPr>
            <a:r>
              <a:rPr lang="en-GB" sz="1200" b="1" dirty="0" smtClean="0"/>
              <a:t>Design  competition (flag, tournament dressing)</a:t>
            </a:r>
          </a:p>
          <a:p>
            <a:pPr marL="171450" lvl="0" indent="-171450">
              <a:spcAft>
                <a:spcPts val="600"/>
              </a:spcAft>
              <a:buFont typeface="Arial" panose="020B0604020202020204" pitchFamily="34" charset="0"/>
              <a:buChar char="•"/>
            </a:pPr>
            <a:r>
              <a:rPr lang="en-GB" sz="1200" b="1" dirty="0" smtClean="0"/>
              <a:t>Young reporters / medic / referee/TMO  competition</a:t>
            </a:r>
          </a:p>
          <a:p>
            <a:pPr marL="171450" lvl="0" indent="-171450">
              <a:spcAft>
                <a:spcPts val="600"/>
              </a:spcAft>
              <a:buFont typeface="Arial" panose="020B0604020202020204" pitchFamily="34" charset="0"/>
              <a:buChar char="•"/>
            </a:pPr>
            <a:r>
              <a:rPr lang="en-GB" sz="1200" b="1" dirty="0" smtClean="0"/>
              <a:t>Competition to form guard </a:t>
            </a:r>
            <a:r>
              <a:rPr lang="en-GB" sz="1200" b="1" dirty="0"/>
              <a:t>of honour, ball boys/girls, </a:t>
            </a:r>
            <a:r>
              <a:rPr lang="en-GB" sz="1200" b="1" dirty="0" smtClean="0"/>
              <a:t>mascot, </a:t>
            </a:r>
            <a:r>
              <a:rPr lang="en-GB" sz="1200" b="1" dirty="0"/>
              <a:t>coin </a:t>
            </a:r>
            <a:r>
              <a:rPr lang="en-GB" sz="1200" b="1" dirty="0" smtClean="0"/>
              <a:t>toss</a:t>
            </a:r>
          </a:p>
          <a:p>
            <a:pPr marL="171450" indent="-171450">
              <a:spcAft>
                <a:spcPts val="600"/>
              </a:spcAft>
              <a:buFont typeface="Arial" panose="020B0604020202020204" pitchFamily="34" charset="0"/>
              <a:buChar char="•"/>
            </a:pPr>
            <a:r>
              <a:rPr lang="en-GB" sz="1200" b="1" dirty="0"/>
              <a:t>Vote for your local U20 rugby heroes to win a VIP match day experience</a:t>
            </a:r>
          </a:p>
          <a:p>
            <a:pPr marL="171450" lvl="0" indent="-171450">
              <a:spcAft>
                <a:spcPts val="600"/>
              </a:spcAft>
              <a:buFont typeface="Arial" panose="020B0604020202020204" pitchFamily="34" charset="0"/>
              <a:buChar char="•"/>
            </a:pPr>
            <a:endParaRPr lang="en-GB" sz="1200" b="1" dirty="0"/>
          </a:p>
        </p:txBody>
      </p:sp>
      <p:sp>
        <p:nvSpPr>
          <p:cNvPr id="5" name="Rectangle 4"/>
          <p:cNvSpPr/>
          <p:nvPr/>
        </p:nvSpPr>
        <p:spPr>
          <a:xfrm>
            <a:off x="5944081" y="3768725"/>
            <a:ext cx="1952144" cy="2536824"/>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t"/>
          <a:lstStyle/>
          <a:p>
            <a:pPr marL="171450" lvl="0" indent="-171450">
              <a:spcAft>
                <a:spcPts val="600"/>
              </a:spcAft>
              <a:buFont typeface="Arial" panose="020B0604020202020204" pitchFamily="34" charset="0"/>
              <a:buChar char="•"/>
            </a:pPr>
            <a:r>
              <a:rPr lang="en-GB" sz="1200" b="1" dirty="0"/>
              <a:t>Host a Team Welcome event/reception </a:t>
            </a:r>
            <a:endParaRPr lang="en-GB" sz="1200" b="1" dirty="0" smtClean="0"/>
          </a:p>
          <a:p>
            <a:pPr marL="171450" lvl="0" indent="-171450">
              <a:spcAft>
                <a:spcPts val="600"/>
              </a:spcAft>
              <a:buFont typeface="Arial" panose="020B0604020202020204" pitchFamily="34" charset="0"/>
              <a:buChar char="•"/>
            </a:pPr>
            <a:r>
              <a:rPr lang="en-GB" sz="1200" b="1" dirty="0" smtClean="0"/>
              <a:t>Cup/Trophy </a:t>
            </a:r>
            <a:r>
              <a:rPr lang="en-GB" sz="1200" b="1" dirty="0"/>
              <a:t>Handover event/media moment </a:t>
            </a:r>
            <a:endParaRPr lang="en-GB" sz="1200" b="1" dirty="0" smtClean="0"/>
          </a:p>
          <a:p>
            <a:pPr marL="171450" lvl="0" indent="-171450">
              <a:spcAft>
                <a:spcPts val="600"/>
              </a:spcAft>
              <a:buFont typeface="Arial" panose="020B0604020202020204" pitchFamily="34" charset="0"/>
              <a:buChar char="•"/>
            </a:pPr>
            <a:r>
              <a:rPr lang="en-GB" sz="1200" b="1" dirty="0" smtClean="0"/>
              <a:t>Become </a:t>
            </a:r>
            <a:r>
              <a:rPr lang="en-GB" sz="1200" b="1" dirty="0"/>
              <a:t>a ‘Guardian of the Trophy’ for a day  </a:t>
            </a:r>
            <a:endParaRPr lang="en-GB" sz="1200" b="1" dirty="0" smtClean="0"/>
          </a:p>
          <a:p>
            <a:pPr marL="171450" lvl="0" indent="-171450">
              <a:spcAft>
                <a:spcPts val="600"/>
              </a:spcAft>
              <a:buFont typeface="Arial" panose="020B0604020202020204" pitchFamily="34" charset="0"/>
              <a:buChar char="•"/>
            </a:pPr>
            <a:r>
              <a:rPr lang="en-GB" sz="1200" b="1" dirty="0" smtClean="0"/>
              <a:t>Behind the scenes with the England team</a:t>
            </a:r>
            <a:endParaRPr lang="en-GB" sz="1200" b="1" dirty="0"/>
          </a:p>
        </p:txBody>
      </p:sp>
      <p:sp>
        <p:nvSpPr>
          <p:cNvPr id="8" name="Rectangle 7"/>
          <p:cNvSpPr/>
          <p:nvPr/>
        </p:nvSpPr>
        <p:spPr>
          <a:xfrm>
            <a:off x="7953375" y="3768725"/>
            <a:ext cx="2019300" cy="253682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t"/>
          <a:lstStyle/>
          <a:p>
            <a:pPr marL="171450" indent="-171450">
              <a:spcAft>
                <a:spcPts val="600"/>
              </a:spcAft>
              <a:buFont typeface="Arial" panose="020B0604020202020204" pitchFamily="34" charset="0"/>
              <a:buChar char="•"/>
            </a:pPr>
            <a:r>
              <a:rPr lang="en-GB" sz="1200" b="1" dirty="0"/>
              <a:t>Participate in match day community activity </a:t>
            </a:r>
            <a:r>
              <a:rPr lang="en-GB" sz="1200" b="1" dirty="0" smtClean="0"/>
              <a:t>(e.g. mini pitch takeover)</a:t>
            </a:r>
            <a:endParaRPr lang="en-GB" sz="1200" b="1" dirty="0"/>
          </a:p>
          <a:p>
            <a:pPr marL="171450" indent="-171450">
              <a:spcAft>
                <a:spcPts val="600"/>
              </a:spcAft>
              <a:buFont typeface="Arial" panose="020B0604020202020204" pitchFamily="34" charset="0"/>
              <a:buChar char="•"/>
            </a:pPr>
            <a:r>
              <a:rPr lang="en-GB" sz="1200" b="1" dirty="0"/>
              <a:t>Free referee/coaching workshops at match venues </a:t>
            </a:r>
            <a:endParaRPr lang="en-GB" sz="1200" b="1" dirty="0" smtClean="0"/>
          </a:p>
          <a:p>
            <a:pPr marL="171450" indent="-171450">
              <a:spcAft>
                <a:spcPts val="600"/>
              </a:spcAft>
              <a:buFont typeface="Arial" panose="020B0604020202020204" pitchFamily="34" charset="0"/>
              <a:buChar char="•"/>
            </a:pPr>
            <a:r>
              <a:rPr lang="en-GB" sz="1200" b="1" dirty="0" smtClean="0"/>
              <a:t>Added-value </a:t>
            </a:r>
            <a:r>
              <a:rPr lang="en-GB" sz="1200" b="1" dirty="0"/>
              <a:t>experiences on match days e.g.  behind the scenes, meet and greets with ex-players, hospitality, travel on team </a:t>
            </a:r>
            <a:r>
              <a:rPr lang="en-GB" sz="1200" b="1" dirty="0" smtClean="0"/>
              <a:t>bus</a:t>
            </a:r>
            <a:endParaRPr lang="en-GB" sz="1200" b="1" dirty="0"/>
          </a:p>
        </p:txBody>
      </p:sp>
      <p:sp>
        <p:nvSpPr>
          <p:cNvPr id="9"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ACTIVATION IDEAS &amp; PHASED APPROACH </a:t>
            </a:r>
            <a:endParaRPr lang="en-US" sz="1600" b="1" dirty="0">
              <a:solidFill>
                <a:prstClr val="white"/>
              </a:solidFill>
              <a:latin typeface="Arial"/>
              <a:cs typeface="Arial"/>
            </a:endParaRPr>
          </a:p>
        </p:txBody>
      </p:sp>
    </p:spTree>
    <p:extLst>
      <p:ext uri="{BB962C8B-B14F-4D97-AF65-F5344CB8AC3E}">
        <p14:creationId xmlns:p14="http://schemas.microsoft.com/office/powerpoint/2010/main" val="100239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8388156"/>
              </p:ext>
            </p:extLst>
          </p:nvPr>
        </p:nvGraphicFramePr>
        <p:xfrm>
          <a:off x="844102" y="3159889"/>
          <a:ext cx="8994972" cy="811385"/>
        </p:xfrm>
        <a:graphic>
          <a:graphicData uri="http://schemas.openxmlformats.org/drawingml/2006/table">
            <a:tbl>
              <a:tblPr firstRow="1" bandRow="1">
                <a:tableStyleId>{5C22544A-7EE6-4342-B048-85BDC9FD1C3A}</a:tableStyleId>
              </a:tblPr>
              <a:tblGrid>
                <a:gridCol w="400949"/>
                <a:gridCol w="409220"/>
                <a:gridCol w="409220"/>
                <a:gridCol w="409220"/>
                <a:gridCol w="409220"/>
                <a:gridCol w="409220"/>
                <a:gridCol w="409220"/>
                <a:gridCol w="409220"/>
                <a:gridCol w="409220"/>
                <a:gridCol w="409220"/>
                <a:gridCol w="409220"/>
                <a:gridCol w="409220"/>
                <a:gridCol w="409220"/>
                <a:gridCol w="417072"/>
                <a:gridCol w="409222"/>
                <a:gridCol w="409222"/>
                <a:gridCol w="409222"/>
                <a:gridCol w="409222"/>
                <a:gridCol w="409222"/>
                <a:gridCol w="409222"/>
                <a:gridCol w="810979"/>
              </a:tblGrid>
              <a:tr h="268176">
                <a:tc>
                  <a:txBody>
                    <a:bodyPr/>
                    <a:lstStyle/>
                    <a:p>
                      <a:pPr algn="ctr"/>
                      <a:r>
                        <a:rPr lang="en-GB" sz="1000" dirty="0" smtClean="0">
                          <a:latin typeface="Century Gothic" pitchFamily="34" charset="0"/>
                        </a:rPr>
                        <a:t>7</a:t>
                      </a:r>
                      <a:endParaRPr lang="en-GB" sz="1000" dirty="0">
                        <a:latin typeface="Century Gothic"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en-GB" sz="1000" dirty="0" smtClean="0">
                          <a:latin typeface="Century Gothic" pitchFamily="34" charset="0"/>
                        </a:rPr>
                        <a:t>14</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pPr algn="ctr"/>
                      <a:r>
                        <a:rPr lang="en-GB" sz="1000" dirty="0" smtClean="0">
                          <a:latin typeface="Century Gothic" pitchFamily="34" charset="0"/>
                        </a:rPr>
                        <a:t>21</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pPr algn="ctr"/>
                      <a:r>
                        <a:rPr lang="en-GB" sz="1000" dirty="0" smtClean="0">
                          <a:latin typeface="Century Gothic" pitchFamily="34" charset="0"/>
                        </a:rPr>
                        <a:t>28</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0000"/>
                    </a:solidFill>
                  </a:tcPr>
                </a:tc>
                <a:tc>
                  <a:txBody>
                    <a:bodyPr/>
                    <a:lstStyle/>
                    <a:p>
                      <a:pPr algn="ctr"/>
                      <a:r>
                        <a:rPr lang="en-GB" sz="1000" dirty="0" smtClean="0">
                          <a:solidFill>
                            <a:schemeClr val="bg1"/>
                          </a:solidFill>
                          <a:latin typeface="Century Gothic" pitchFamily="34" charset="0"/>
                        </a:rPr>
                        <a:t>5</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GB" sz="1000" dirty="0" smtClean="0">
                          <a:solidFill>
                            <a:schemeClr val="bg1"/>
                          </a:solidFill>
                          <a:latin typeface="Century Gothic" pitchFamily="34" charset="0"/>
                        </a:rPr>
                        <a:t>12</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GB" sz="1000" dirty="0" smtClean="0">
                          <a:solidFill>
                            <a:schemeClr val="bg1"/>
                          </a:solidFill>
                          <a:latin typeface="Century Gothic" pitchFamily="34" charset="0"/>
                        </a:rPr>
                        <a:t>19</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GB" sz="1000" dirty="0" smtClean="0">
                          <a:solidFill>
                            <a:schemeClr val="bg1"/>
                          </a:solidFill>
                          <a:latin typeface="Century Gothic" pitchFamily="34" charset="0"/>
                        </a:rPr>
                        <a:t>26</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GB" sz="1000" dirty="0" smtClean="0">
                          <a:solidFill>
                            <a:schemeClr val="bg1"/>
                          </a:solidFill>
                          <a:latin typeface="Century Gothic" pitchFamily="34" charset="0"/>
                        </a:rPr>
                        <a:t>2</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smtClean="0">
                          <a:solidFill>
                            <a:schemeClr val="bg1"/>
                          </a:solidFill>
                          <a:latin typeface="Century Gothic" pitchFamily="34" charset="0"/>
                        </a:rPr>
                        <a:t>9</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smtClean="0">
                          <a:solidFill>
                            <a:schemeClr val="bg1"/>
                          </a:solidFill>
                          <a:latin typeface="Century Gothic" pitchFamily="34" charset="0"/>
                        </a:rPr>
                        <a:t>16</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smtClean="0">
                          <a:solidFill>
                            <a:schemeClr val="bg1"/>
                          </a:solidFill>
                          <a:latin typeface="Century Gothic" pitchFamily="34" charset="0"/>
                        </a:rPr>
                        <a:t>23</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smtClean="0">
                          <a:solidFill>
                            <a:schemeClr val="bg1"/>
                          </a:solidFill>
                          <a:latin typeface="Century Gothic" pitchFamily="34" charset="0"/>
                        </a:rPr>
                        <a:t>30</a:t>
                      </a:r>
                      <a:endParaRPr lang="en-GB" sz="1000" dirty="0">
                        <a:solidFill>
                          <a:schemeClr val="bg1"/>
                        </a:solidFill>
                        <a:latin typeface="Century Gothic" pitchFamily="34" charset="0"/>
                      </a:endParaRPr>
                    </a:p>
                  </a:txBody>
                  <a:tcPr>
                    <a:lnT w="12700" cap="flat" cmpd="sng" algn="ctr">
                      <a:solidFill>
                        <a:schemeClr val="tx1"/>
                      </a:solidFill>
                      <a:prstDash val="solid"/>
                      <a:round/>
                      <a:headEnd type="none" w="med" len="med"/>
                      <a:tailEnd type="none" w="med" len="med"/>
                    </a:lnT>
                    <a:solidFill>
                      <a:srgbClr val="002060"/>
                    </a:solidFill>
                  </a:tcPr>
                </a:tc>
                <a:tc>
                  <a:txBody>
                    <a:bodyPr/>
                    <a:lstStyle/>
                    <a:p>
                      <a:pPr algn="ctr"/>
                      <a:r>
                        <a:rPr lang="en-GB" sz="1000" dirty="0" smtClean="0">
                          <a:latin typeface="Century Gothic" pitchFamily="34" charset="0"/>
                        </a:rPr>
                        <a:t>7</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1000" dirty="0" smtClean="0">
                          <a:latin typeface="Century Gothic" pitchFamily="34" charset="0"/>
                        </a:rPr>
                        <a:t>14</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1000" dirty="0" smtClean="0">
                          <a:latin typeface="Century Gothic" pitchFamily="34" charset="0"/>
                        </a:rPr>
                        <a:t>21</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1000" dirty="0" smtClean="0">
                          <a:latin typeface="Century Gothic" pitchFamily="34" charset="0"/>
                        </a:rPr>
                        <a:t>28</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1000" dirty="0" smtClean="0">
                          <a:latin typeface="Century Gothic" pitchFamily="34" charset="0"/>
                        </a:rPr>
                        <a:t>4</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chemeClr val="accent4">
                        <a:lumMod val="75000"/>
                      </a:schemeClr>
                    </a:solidFill>
                  </a:tcPr>
                </a:tc>
                <a:tc>
                  <a:txBody>
                    <a:bodyPr/>
                    <a:lstStyle/>
                    <a:p>
                      <a:pPr algn="ctr"/>
                      <a:r>
                        <a:rPr lang="en-GB" sz="1000" dirty="0" smtClean="0">
                          <a:latin typeface="Century Gothic" pitchFamily="34" charset="0"/>
                        </a:rPr>
                        <a:t>11</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chemeClr val="accent4">
                        <a:lumMod val="75000"/>
                      </a:schemeClr>
                    </a:solidFill>
                  </a:tcPr>
                </a:tc>
                <a:tc>
                  <a:txBody>
                    <a:bodyPr/>
                    <a:lstStyle/>
                    <a:p>
                      <a:pPr algn="ctr"/>
                      <a:r>
                        <a:rPr lang="en-GB" sz="1000" dirty="0" smtClean="0">
                          <a:latin typeface="Century Gothic" pitchFamily="34" charset="0"/>
                        </a:rPr>
                        <a:t>18</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chemeClr val="accent4">
                        <a:lumMod val="75000"/>
                      </a:schemeClr>
                    </a:solidFill>
                  </a:tcPr>
                </a:tc>
                <a:tc>
                  <a:txBody>
                    <a:bodyPr/>
                    <a:lstStyle/>
                    <a:p>
                      <a:pPr algn="ctr"/>
                      <a:r>
                        <a:rPr lang="en-GB" sz="1000" dirty="0" smtClean="0">
                          <a:latin typeface="Century Gothic" pitchFamily="34" charset="0"/>
                        </a:rPr>
                        <a:t>25</a:t>
                      </a:r>
                      <a:endParaRPr lang="en-GB" sz="1000" dirty="0">
                        <a:latin typeface="Century Gothic" pitchFamily="34" charset="0"/>
                      </a:endParaRPr>
                    </a:p>
                  </a:txBody>
                  <a:tcPr>
                    <a:lnT w="12700" cap="flat" cmpd="sng" algn="ctr">
                      <a:solidFill>
                        <a:schemeClr val="tx1"/>
                      </a:solidFill>
                      <a:prstDash val="solid"/>
                      <a:round/>
                      <a:headEnd type="none" w="med" len="med"/>
                      <a:tailEnd type="none" w="med" len="med"/>
                    </a:lnT>
                    <a:solidFill>
                      <a:schemeClr val="accent4">
                        <a:lumMod val="75000"/>
                      </a:schemeClr>
                    </a:solidFill>
                  </a:tcPr>
                </a:tc>
              </a:tr>
              <a:tr h="543209">
                <a:tc gridSpan="4">
                  <a:txBody>
                    <a:bodyPr/>
                    <a:lstStyle/>
                    <a:p>
                      <a:pPr algn="ctr"/>
                      <a:r>
                        <a:rPr lang="en-GB" sz="1600" dirty="0" smtClean="0">
                          <a:latin typeface="Century Gothic" pitchFamily="34" charset="0"/>
                        </a:rPr>
                        <a:t>September</a:t>
                      </a: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rPr>
                        <a:t>October</a:t>
                      </a: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rPr>
                        <a:t>November</a:t>
                      </a: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4">
                  <a:txBody>
                    <a:bodyPr/>
                    <a:lstStyle/>
                    <a:p>
                      <a:pPr algn="ctr"/>
                      <a:r>
                        <a:rPr lang="en-GB" sz="1600" dirty="0" smtClean="0">
                          <a:latin typeface="Century Gothic" pitchFamily="34" charset="0"/>
                        </a:rPr>
                        <a:t>December</a:t>
                      </a: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noFill/>
                  </a:tcPr>
                </a:tc>
                <a:tc hMerge="1">
                  <a:txBody>
                    <a:bodyPr/>
                    <a:lstStyle/>
                    <a:p>
                      <a:pPr algn="ct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4">
                  <a:txBody>
                    <a:bodyPr/>
                    <a:lstStyle/>
                    <a:p>
                      <a:pPr algn="ctr"/>
                      <a:r>
                        <a:rPr lang="en-GB" sz="1600" dirty="0" smtClean="0">
                          <a:latin typeface="Century Gothic" pitchFamily="34" charset="0"/>
                        </a:rPr>
                        <a:t>January</a:t>
                      </a: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GB" sz="1600"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844102" y="4121924"/>
            <a:ext cx="1616996" cy="1933900"/>
          </a:xfrm>
          <a:prstGeom prst="rect">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200" b="1" dirty="0" smtClean="0">
                <a:solidFill>
                  <a:prstClr val="white"/>
                </a:solidFill>
                <a:cs typeface="Calibri" pitchFamily="34" charset="0"/>
              </a:rPr>
              <a:t>Event </a:t>
            </a:r>
            <a:r>
              <a:rPr lang="en-GB" sz="1200" b="1" dirty="0">
                <a:solidFill>
                  <a:prstClr val="white"/>
                </a:solidFill>
                <a:cs typeface="Calibri" pitchFamily="34" charset="0"/>
              </a:rPr>
              <a:t>L</a:t>
            </a:r>
            <a:r>
              <a:rPr lang="en-GB" sz="1200" b="1" dirty="0" smtClean="0">
                <a:solidFill>
                  <a:prstClr val="white"/>
                </a:solidFill>
                <a:cs typeface="Calibri" pitchFamily="34" charset="0"/>
              </a:rPr>
              <a:t>aunch</a:t>
            </a:r>
          </a:p>
          <a:p>
            <a:pPr algn="ctr"/>
            <a:r>
              <a:rPr lang="en-GB" sz="1200" b="1" dirty="0" smtClean="0">
                <a:solidFill>
                  <a:prstClr val="white"/>
                </a:solidFill>
                <a:cs typeface="Calibri" pitchFamily="34" charset="0"/>
              </a:rPr>
              <a:t>Activation planning</a:t>
            </a:r>
          </a:p>
          <a:p>
            <a:pPr algn="ctr"/>
            <a:r>
              <a:rPr lang="en-GB" sz="1200" b="1" dirty="0" smtClean="0">
                <a:solidFill>
                  <a:prstClr val="white"/>
                </a:solidFill>
                <a:cs typeface="Calibri" pitchFamily="34" charset="0"/>
              </a:rPr>
              <a:t>Hosting announcement and Ticket Sales live</a:t>
            </a:r>
            <a:endParaRPr lang="en-GB" sz="1200" b="1" dirty="0">
              <a:solidFill>
                <a:prstClr val="white"/>
              </a:solidFill>
              <a:cs typeface="Calibri" pitchFamily="34" charset="0"/>
            </a:endParaRPr>
          </a:p>
        </p:txBody>
      </p:sp>
      <p:sp>
        <p:nvSpPr>
          <p:cNvPr id="4" name="Rectangle 3"/>
          <p:cNvSpPr/>
          <p:nvPr/>
        </p:nvSpPr>
        <p:spPr>
          <a:xfrm>
            <a:off x="2547639" y="4141368"/>
            <a:ext cx="1537978" cy="1933900"/>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dirty="0" smtClean="0">
                <a:solidFill>
                  <a:prstClr val="white"/>
                </a:solidFill>
                <a:cs typeface="Calibri" pitchFamily="34" charset="0"/>
              </a:rPr>
              <a:t>Ongoing promotion of the tournament and editorial support.</a:t>
            </a:r>
            <a:endParaRPr lang="en-GB" sz="1200" b="1" dirty="0">
              <a:solidFill>
                <a:prstClr val="white"/>
              </a:solidFill>
              <a:cs typeface="Calibri" pitchFamily="34" charset="0"/>
            </a:endParaRPr>
          </a:p>
        </p:txBody>
      </p:sp>
      <p:sp>
        <p:nvSpPr>
          <p:cNvPr id="5" name="Rectangle 4"/>
          <p:cNvSpPr/>
          <p:nvPr/>
        </p:nvSpPr>
        <p:spPr>
          <a:xfrm>
            <a:off x="4160599" y="4143633"/>
            <a:ext cx="1990359" cy="1933900"/>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200" b="1" dirty="0" smtClean="0">
                <a:solidFill>
                  <a:prstClr val="white"/>
                </a:solidFill>
                <a:cs typeface="Calibri" pitchFamily="34" charset="0"/>
              </a:rPr>
              <a:t>Content capture to use through stakeholder channels</a:t>
            </a:r>
          </a:p>
          <a:p>
            <a:pPr algn="ctr"/>
            <a:r>
              <a:rPr lang="en-GB" sz="1200" b="1" dirty="0" smtClean="0">
                <a:solidFill>
                  <a:prstClr val="white"/>
                </a:solidFill>
                <a:cs typeface="Calibri" pitchFamily="34" charset="0"/>
              </a:rPr>
              <a:t>England U20s squad used to promote the tournament</a:t>
            </a:r>
            <a:endParaRPr lang="en-GB" sz="1200" b="1" dirty="0">
              <a:solidFill>
                <a:prstClr val="white"/>
              </a:solidFill>
              <a:cs typeface="Calibri" pitchFamily="34" charset="0"/>
            </a:endParaRPr>
          </a:p>
        </p:txBody>
      </p:sp>
      <p:sp>
        <p:nvSpPr>
          <p:cNvPr id="6" name="Rectangle 5"/>
          <p:cNvSpPr/>
          <p:nvPr/>
        </p:nvSpPr>
        <p:spPr>
          <a:xfrm>
            <a:off x="6150958" y="1074077"/>
            <a:ext cx="3688116" cy="1933900"/>
          </a:xfrm>
          <a:prstGeom prst="rect">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dirty="0" smtClean="0">
                <a:solidFill>
                  <a:prstClr val="white"/>
                </a:solidFill>
                <a:cs typeface="Calibri" pitchFamily="34" charset="0"/>
              </a:rPr>
              <a:t>Limited Print, Digital and outdoor media goes live.</a:t>
            </a:r>
            <a:endParaRPr lang="en-GB" sz="1200" b="1" dirty="0">
              <a:solidFill>
                <a:prstClr val="white"/>
              </a:solidFill>
              <a:cs typeface="Calibri" pitchFamily="34" charset="0"/>
            </a:endParaRPr>
          </a:p>
        </p:txBody>
      </p:sp>
      <p:sp>
        <p:nvSpPr>
          <p:cNvPr id="8" name="Rectangle 7"/>
          <p:cNvSpPr/>
          <p:nvPr/>
        </p:nvSpPr>
        <p:spPr>
          <a:xfrm>
            <a:off x="7848715" y="4121924"/>
            <a:ext cx="1990359" cy="1933900"/>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200" b="1" dirty="0" smtClean="0">
                <a:solidFill>
                  <a:prstClr val="white"/>
                </a:solidFill>
                <a:cs typeface="Calibri" pitchFamily="34" charset="0"/>
              </a:rPr>
              <a:t>Content capture to use through stakeholder channels </a:t>
            </a:r>
          </a:p>
          <a:p>
            <a:pPr algn="ctr"/>
            <a:r>
              <a:rPr lang="en-GB" sz="1200" b="1" dirty="0" smtClean="0">
                <a:solidFill>
                  <a:prstClr val="white"/>
                </a:solidFill>
                <a:cs typeface="Calibri" pitchFamily="34" charset="0"/>
              </a:rPr>
              <a:t>- England Senior players in 6Ns camp.</a:t>
            </a:r>
            <a:endParaRPr lang="en-GB" sz="1200" b="1" dirty="0">
              <a:solidFill>
                <a:prstClr val="white"/>
              </a:solidFill>
              <a:cs typeface="Calibri" pitchFamily="34" charset="0"/>
            </a:endParaRPr>
          </a:p>
        </p:txBody>
      </p:sp>
      <p:sp>
        <p:nvSpPr>
          <p:cNvPr id="9" name="Title 1"/>
          <p:cNvSpPr txBox="1">
            <a:spLocks/>
          </p:cNvSpPr>
          <p:nvPr/>
        </p:nvSpPr>
        <p:spPr>
          <a:xfrm>
            <a:off x="501992" y="223530"/>
            <a:ext cx="9679192" cy="488444"/>
          </a:xfrm>
          <a:prstGeom prst="rect">
            <a:avLst/>
          </a:prstGeom>
        </p:spPr>
        <p:txBody>
          <a:bodyPr lIns="104287" tIns="52144" rIns="104287" bIns="52144"/>
          <a:lstStyle>
            <a:lvl1pPr algn="ctr" defTabSz="521437" rtl="0" eaLnBrk="1" latinLnBrk="0" hangingPunct="1">
              <a:spcBef>
                <a:spcPct val="0"/>
              </a:spcBef>
              <a:buNone/>
              <a:defRPr sz="5000" kern="1200">
                <a:solidFill>
                  <a:schemeClr val="tx1"/>
                </a:solidFill>
                <a:latin typeface="+mj-lt"/>
                <a:ea typeface="+mj-ea"/>
                <a:cs typeface="+mj-cs"/>
              </a:defRPr>
            </a:lvl1pPr>
          </a:lstStyle>
          <a:p>
            <a:pPr algn="l"/>
            <a:r>
              <a:rPr lang="en-GB" sz="1600" b="1" dirty="0" smtClean="0">
                <a:solidFill>
                  <a:prstClr val="white"/>
                </a:solidFill>
                <a:latin typeface="Arial"/>
                <a:cs typeface="Arial"/>
              </a:rPr>
              <a:t>CAMPAIGN TIMINGS – PHASE ONE</a:t>
            </a:r>
            <a:endParaRPr lang="en-US" sz="1600" b="1" dirty="0">
              <a:solidFill>
                <a:prstClr val="white"/>
              </a:solidFill>
              <a:latin typeface="Arial"/>
              <a:cs typeface="Arial"/>
            </a:endParaRPr>
          </a:p>
        </p:txBody>
      </p:sp>
      <p:sp>
        <p:nvSpPr>
          <p:cNvPr id="11" name="Rectangle 10"/>
          <p:cNvSpPr/>
          <p:nvPr/>
        </p:nvSpPr>
        <p:spPr>
          <a:xfrm>
            <a:off x="2547639" y="1074077"/>
            <a:ext cx="1450429" cy="1933900"/>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1200" b="1" dirty="0" smtClean="0">
                <a:solidFill>
                  <a:prstClr val="white"/>
                </a:solidFill>
                <a:cs typeface="Calibri" pitchFamily="34" charset="0"/>
              </a:rPr>
              <a:t>Promotion of the event when England play Uruguay at City of Manchester stadium.</a:t>
            </a:r>
          </a:p>
          <a:p>
            <a:pPr algn="ctr"/>
            <a:r>
              <a:rPr lang="en-GB" sz="1200" b="1" dirty="0" smtClean="0">
                <a:solidFill>
                  <a:prstClr val="white"/>
                </a:solidFill>
                <a:cs typeface="Calibri" pitchFamily="34" charset="0"/>
              </a:rPr>
              <a:t>Utilising current En gland players who have played U20s</a:t>
            </a:r>
            <a:endParaRPr lang="en-GB" sz="1200" b="1" dirty="0">
              <a:solidFill>
                <a:prstClr val="white"/>
              </a:solidFill>
              <a:cs typeface="Calibri" pitchFamily="34" charset="0"/>
            </a:endParaRPr>
          </a:p>
        </p:txBody>
      </p:sp>
      <p:sp>
        <p:nvSpPr>
          <p:cNvPr id="13" name="Rectangle 12"/>
          <p:cNvSpPr/>
          <p:nvPr/>
        </p:nvSpPr>
        <p:spPr>
          <a:xfrm>
            <a:off x="4123107" y="1074077"/>
            <a:ext cx="1946953" cy="1933900"/>
          </a:xfrm>
          <a:prstGeom prst="rect">
            <a:avLst/>
          </a:prstGeom>
          <a:solidFill>
            <a:srgbClr val="00206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GB" sz="1200" b="1" dirty="0" smtClean="0">
                <a:solidFill>
                  <a:prstClr val="white"/>
                </a:solidFill>
                <a:cs typeface="Calibri" pitchFamily="34" charset="0"/>
              </a:rPr>
              <a:t>Touchline Wrap promoting the tournament goes live.</a:t>
            </a:r>
            <a:endParaRPr lang="en-GB" sz="1200" b="1" dirty="0">
              <a:solidFill>
                <a:prstClr val="white"/>
              </a:solidFill>
              <a:cs typeface="Calibri" pitchFamily="34" charset="0"/>
            </a:endParaRPr>
          </a:p>
        </p:txBody>
      </p:sp>
    </p:spTree>
    <p:extLst>
      <p:ext uri="{BB962C8B-B14F-4D97-AF65-F5344CB8AC3E}">
        <p14:creationId xmlns:p14="http://schemas.microsoft.com/office/powerpoint/2010/main" val="1214788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and Rugby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37426</TotalTime>
  <Words>843</Words>
  <Application>Microsoft Office PowerPoint</Application>
  <PresentationFormat>Custom</PresentationFormat>
  <Paragraphs>163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Georgia</vt:lpstr>
      <vt:lpstr>England Rugby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RFU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RFU RFU</dc:creator>
  <cp:lastModifiedBy>Matthew Marston</cp:lastModifiedBy>
  <cp:revision>179</cp:revision>
  <cp:lastPrinted>2015-03-26T09:29:23Z</cp:lastPrinted>
  <dcterms:created xsi:type="dcterms:W3CDTF">2013-08-05T11:13:45Z</dcterms:created>
  <dcterms:modified xsi:type="dcterms:W3CDTF">2016-01-22T16:30:48Z</dcterms:modified>
</cp:coreProperties>
</file>